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95" r:id="rId3"/>
    <p:sldId id="300" r:id="rId4"/>
    <p:sldId id="465" r:id="rId5"/>
    <p:sldId id="458" r:id="rId6"/>
    <p:sldId id="459" r:id="rId7"/>
    <p:sldId id="462" r:id="rId8"/>
    <p:sldId id="463" r:id="rId9"/>
    <p:sldId id="466" r:id="rId10"/>
    <p:sldId id="460" r:id="rId11"/>
    <p:sldId id="461" r:id="rId12"/>
    <p:sldId id="467" r:id="rId13"/>
    <p:sldId id="415" r:id="rId14"/>
    <p:sldId id="468" r:id="rId15"/>
    <p:sldId id="469" r:id="rId16"/>
    <p:sldId id="470" r:id="rId17"/>
    <p:sldId id="471" r:id="rId18"/>
    <p:sldId id="472" r:id="rId19"/>
    <p:sldId id="473" r:id="rId20"/>
    <p:sldId id="403" r:id="rId21"/>
    <p:sldId id="305" r:id="rId2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466" autoAdjust="0"/>
    <p:restoredTop sz="75517" autoAdjust="0"/>
  </p:normalViewPr>
  <p:slideViewPr>
    <p:cSldViewPr>
      <p:cViewPr>
        <p:scale>
          <a:sx n="100" d="100"/>
          <a:sy n="100" d="100"/>
        </p:scale>
        <p:origin x="-1932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1B4B4-8D4E-4EC7-BCC3-31483A26696F}" type="datetimeFigureOut">
              <a:rPr lang="cs-CZ" smtClean="0"/>
              <a:pPr/>
              <a:t>16.05.2016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1770-6E53-4BB6-B007-7CA707BAE8A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Both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7F107-9092-4649-9B5D-C510422D870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Both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7F107-9092-4649-9B5D-C510422D870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fuljs.com/a-first-person-engine-in-265-lines/" TargetMode="External"/><Relationship Id="rId2" Type="http://schemas.openxmlformats.org/officeDocument/2006/relationships/hyperlink" Target="http://goo.gl/QbcSt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odev.org/cgtutor/raycasting.html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jakub.gemrot@gmail.co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gemrot@gamedev.c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Yw_BBLhuB-_4-sEEU0PiajO9ijacv99vmaMX-ovmzUM/viewform" TargetMode="External"/><Relationship Id="rId2" Type="http://schemas.openxmlformats.org/officeDocument/2006/relationships/hyperlink" Target="https://goo.gl/JRGhF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C# Made Easy!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4838" y="381000"/>
            <a:ext cx="4543425" cy="1392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Faculty of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GB" sz="1600" dirty="0" err="1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athematics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GB" sz="1600" dirty="0" err="1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hysics</a:t>
            </a:r>
            <a:endParaRPr lang="en-GB" sz="1600" dirty="0"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Charles University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Prague</a:t>
            </a:r>
          </a:p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  <a:r>
              <a:rPr lang="en-GB" sz="1600" baseline="30000" dirty="0" err="1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endParaRPr lang="en-GB" sz="1600" dirty="0"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14348" y="3866095"/>
            <a:ext cx="8072494" cy="13922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160" tIns="46080" rIns="92160" bIns="46080" anchor="ctr"/>
          <a:lstStyle/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Workshop </a:t>
            </a:r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GB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Graph Algorithms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0648"/>
            <a:ext cx="2160587" cy="216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 Algorithms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3. Minimum spanning tree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99330" name="Picture 2" descr="http://geeksforgeeks.org/wp-content/uploads/MST.gif"/>
          <p:cNvPicPr>
            <a:picLocks noChangeAspect="1" noChangeArrowheads="1"/>
          </p:cNvPicPr>
          <p:nvPr/>
        </p:nvPicPr>
        <p:blipFill>
          <a:blip r:embed="rId3" cstate="print"/>
          <a:srcRect l="1042"/>
          <a:stretch>
            <a:fillRect/>
          </a:stretch>
        </p:blipFill>
        <p:spPr bwMode="auto">
          <a:xfrm>
            <a:off x="1151620" y="2060848"/>
            <a:ext cx="6840760" cy="423313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 Algorithms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3. Minimum spanning tree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99330" name="Picture 2" descr="http://geeksforgeeks.org/wp-content/uploads/MST.gif"/>
          <p:cNvPicPr>
            <a:picLocks noChangeAspect="1" noChangeArrowheads="1"/>
          </p:cNvPicPr>
          <p:nvPr/>
        </p:nvPicPr>
        <p:blipFill>
          <a:blip r:embed="rId3" cstate="print"/>
          <a:srcRect l="1042"/>
          <a:stretch>
            <a:fillRect/>
          </a:stretch>
        </p:blipFill>
        <p:spPr bwMode="auto">
          <a:xfrm>
            <a:off x="6083660" y="1556792"/>
            <a:ext cx="3060340" cy="1893772"/>
          </a:xfrm>
          <a:prstGeom prst="rect">
            <a:avLst/>
          </a:prstGeom>
          <a:noFill/>
        </p:spPr>
      </p:pic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568952" cy="496617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Algorithm?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Kruskal’s</a:t>
            </a:r>
            <a:r>
              <a:rPr lang="en-US" dirty="0" smtClean="0"/>
              <a:t> hungry algorithm: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every component: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Order edges according to their value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For each edge … add it to the result if it does not form the circle with already included edges</a:t>
            </a:r>
          </a:p>
          <a:p>
            <a:pPr marL="633222" indent="-514350">
              <a:buFont typeface="+mj-lt"/>
              <a:buAutoNum type="arabicPeriod"/>
            </a:pPr>
            <a:endParaRPr lang="en-US" dirty="0" smtClean="0"/>
          </a:p>
          <a:p>
            <a:pPr marL="633222" indent="-514350">
              <a:buNone/>
            </a:pPr>
            <a:r>
              <a:rPr lang="en-US" dirty="0" smtClean="0"/>
              <a:t>Complexity?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17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12</a:t>
            </a:r>
            <a:r>
              <a:rPr lang="cs-CZ" dirty="0" smtClean="0"/>
              <a:t>.1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Graph algorithms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GRAPH INPUT:</a:t>
            </a:r>
          </a:p>
          <a:p>
            <a:pPr>
              <a:buNone/>
            </a:pPr>
            <a:endParaRPr lang="en-US" sz="800" b="1" dirty="0" smtClean="0"/>
          </a:p>
          <a:p>
            <a:pPr>
              <a:buNone/>
            </a:pPr>
            <a:r>
              <a:rPr lang="en-US" sz="2400" dirty="0" smtClean="0"/>
              <a:t>&lt;</a:t>
            </a:r>
            <a:r>
              <a:rPr lang="en-US" sz="2400" dirty="0" err="1" smtClean="0"/>
              <a:t>int</a:t>
            </a:r>
            <a:r>
              <a:rPr lang="en-US" sz="2400" dirty="0" smtClean="0"/>
              <a:t>&gt; ‘\n’</a:t>
            </a:r>
            <a:r>
              <a:rPr lang="en-US" sz="2400" b="1" dirty="0" smtClean="0"/>
              <a:t> </a:t>
            </a:r>
            <a:r>
              <a:rPr lang="en-US" sz="2400" dirty="0" smtClean="0"/>
              <a:t>[ &lt;node&gt; ‘ ’ &lt;link&gt; ‘ ’ &lt;node&gt; ‘\n’ ]+ 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2400" dirty="0" smtClean="0"/>
              <a:t>&lt;node&gt; :	[a-</a:t>
            </a:r>
            <a:r>
              <a:rPr lang="en-US" sz="2400" dirty="0" err="1" smtClean="0"/>
              <a:t>zA</a:t>
            </a:r>
            <a:r>
              <a:rPr lang="en-US" sz="2400" dirty="0" smtClean="0"/>
              <a:t>-Z]+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2400" dirty="0" smtClean="0"/>
              <a:t>&lt;link&gt;:	[ &lt;non-oriented-link&gt; | &lt;oriented-link&gt; ]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2400" dirty="0" smtClean="0"/>
              <a:t>&lt;non-oriented-link&gt;: 	‘&lt;--(’ &lt;</a:t>
            </a:r>
            <a:r>
              <a:rPr lang="en-US" sz="2400" dirty="0" err="1" smtClean="0"/>
              <a:t>int</a:t>
            </a:r>
            <a:r>
              <a:rPr lang="en-US" sz="2400" dirty="0" smtClean="0"/>
              <a:t>&gt; ‘)--&gt;’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2400" dirty="0" smtClean="0"/>
              <a:t>&lt;oriented-link&gt;: 	‘--(’ &lt;</a:t>
            </a:r>
            <a:r>
              <a:rPr lang="en-US" sz="2400" dirty="0" err="1" smtClean="0"/>
              <a:t>int</a:t>
            </a:r>
            <a:r>
              <a:rPr lang="en-US" sz="2400" dirty="0" smtClean="0"/>
              <a:t>&gt; ‘)--&gt;’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12</a:t>
            </a:r>
            <a:r>
              <a:rPr lang="cs-CZ" dirty="0" smtClean="0"/>
              <a:t>.1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Graph algorithms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Implement a GUI application that provides visualization of the graph via spring-algorithm</a:t>
            </a:r>
          </a:p>
          <a:p>
            <a:endParaRPr lang="en-US" sz="2600" dirty="0" smtClean="0"/>
          </a:p>
          <a:p>
            <a:r>
              <a:rPr lang="en-US" sz="2600" dirty="0" smtClean="0"/>
              <a:t>Provide buttons for computing:</a:t>
            </a:r>
          </a:p>
          <a:p>
            <a:pPr lvl="1"/>
            <a:r>
              <a:rPr lang="en-US" sz="2200" dirty="0" smtClean="0"/>
              <a:t>Component labeling</a:t>
            </a:r>
          </a:p>
          <a:p>
            <a:pPr lvl="2"/>
            <a:r>
              <a:rPr lang="en-US" sz="1800" dirty="0" smtClean="0"/>
              <a:t>5 points</a:t>
            </a:r>
          </a:p>
          <a:p>
            <a:pPr lvl="1"/>
            <a:r>
              <a:rPr lang="en-US" sz="2200" dirty="0" smtClean="0"/>
              <a:t>Graph transitive closure of all components</a:t>
            </a:r>
          </a:p>
          <a:p>
            <a:pPr lvl="2"/>
            <a:r>
              <a:rPr lang="en-US" sz="1800" dirty="0" smtClean="0"/>
              <a:t>5 points</a:t>
            </a:r>
          </a:p>
          <a:p>
            <a:pPr lvl="1"/>
            <a:r>
              <a:rPr lang="en-US" sz="2200" dirty="0" smtClean="0"/>
              <a:t>[BONUS] Minimum spanning tree of all components</a:t>
            </a:r>
          </a:p>
          <a:p>
            <a:pPr lvl="2"/>
            <a:r>
              <a:rPr lang="en-US" sz="1800" dirty="0" smtClean="0"/>
              <a:t>5 bonus points</a:t>
            </a:r>
          </a:p>
          <a:p>
            <a:pPr lvl="2"/>
            <a:endParaRPr lang="en-US" sz="1800" dirty="0" smtClean="0"/>
          </a:p>
          <a:p>
            <a:r>
              <a:rPr lang="en-US" sz="2600" dirty="0" smtClean="0"/>
              <a:t>10 points + 5 bonus points</a:t>
            </a:r>
          </a:p>
          <a:p>
            <a:endParaRPr lang="en-US" sz="2600" dirty="0" smtClean="0"/>
          </a:p>
          <a:p>
            <a:r>
              <a:rPr lang="en-US" sz="2600" dirty="0" smtClean="0"/>
              <a:t>Bonus points deadline</a:t>
            </a:r>
            <a:r>
              <a:rPr lang="en-US" sz="2600" dirty="0" smtClean="0"/>
              <a:t>: </a:t>
            </a:r>
            <a:r>
              <a:rPr lang="en-US" sz="2600" dirty="0" smtClean="0"/>
              <a:t>31.5.2016 </a:t>
            </a:r>
            <a:r>
              <a:rPr lang="en-US" sz="2600" dirty="0" smtClean="0"/>
              <a:t>23:59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endParaRPr lang="en-US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Assignment</a:t>
            </a:r>
            <a:r>
              <a:rPr lang="en-US" dirty="0" smtClean="0"/>
              <a:t> </a:t>
            </a:r>
            <a:r>
              <a:rPr lang="cs-CZ" dirty="0" smtClean="0"/>
              <a:t>12</a:t>
            </a:r>
            <a:r>
              <a:rPr lang="en-US" dirty="0" smtClean="0"/>
              <a:t>.2</a:t>
            </a:r>
            <a:br>
              <a:rPr lang="en-US" dirty="0" smtClean="0"/>
            </a:br>
            <a:r>
              <a:rPr lang="en-US" sz="36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Get ready…</a:t>
            </a:r>
            <a:endParaRPr lang="cs-CZ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144471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Have you played this during last week?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100" dirty="0" smtClean="0"/>
              <a:t>This is going to be </a:t>
            </a:r>
            <a:r>
              <a:rPr lang="en-US" sz="5000" dirty="0" smtClean="0"/>
              <a:t>HUGE</a:t>
            </a:r>
            <a:r>
              <a:rPr lang="en-US" sz="2100" dirty="0" smtClean="0"/>
              <a:t> </a:t>
            </a:r>
            <a:r>
              <a:rPr lang="en-US" sz="2100" dirty="0" smtClean="0">
                <a:sym typeface="Wingdings" pitchFamily="2" charset="2"/>
              </a:rPr>
              <a:t></a:t>
            </a:r>
            <a:endParaRPr lang="en-US" sz="1600" dirty="0" smtClean="0"/>
          </a:p>
          <a:p>
            <a:pPr lvl="1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7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Assignment</a:t>
            </a:r>
            <a:r>
              <a:rPr lang="en-US" dirty="0" smtClean="0"/>
              <a:t> </a:t>
            </a:r>
            <a:r>
              <a:rPr lang="cs-CZ" dirty="0" smtClean="0"/>
              <a:t>12</a:t>
            </a:r>
            <a:r>
              <a:rPr lang="en-US" dirty="0" smtClean="0"/>
              <a:t>.2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3D Engine!</a:t>
            </a:r>
            <a:endParaRPr lang="cs-CZ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144471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Have you played this during last week?</a:t>
            </a:r>
            <a:endParaRPr lang="cs-CZ" sz="20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8185" y="1556792"/>
            <a:ext cx="6087631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Assignment</a:t>
            </a:r>
            <a:r>
              <a:rPr lang="en-US" dirty="0" smtClean="0"/>
              <a:t> </a:t>
            </a:r>
            <a:r>
              <a:rPr lang="cs-CZ" dirty="0" smtClean="0"/>
              <a:t>12</a:t>
            </a:r>
            <a:r>
              <a:rPr lang="en-US" dirty="0" smtClean="0"/>
              <a:t>.2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3D Engine!</a:t>
            </a:r>
            <a:endParaRPr lang="cs-CZ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144471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Have you played this during last week?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100" dirty="0" smtClean="0"/>
              <a:t>Don’t get scared!</a:t>
            </a:r>
          </a:p>
          <a:p>
            <a:r>
              <a:rPr lang="en-US" sz="2100" dirty="0" smtClean="0"/>
              <a:t>Can be written in about 300 lines!</a:t>
            </a:r>
          </a:p>
          <a:p>
            <a:endParaRPr lang="en-US" sz="2100" dirty="0" smtClean="0"/>
          </a:p>
          <a:p>
            <a:r>
              <a:rPr lang="en-US" sz="2100" dirty="0" smtClean="0">
                <a:hlinkClick r:id="rId2"/>
              </a:rPr>
              <a:t>http://goo.gl/QbcSt0</a:t>
            </a:r>
            <a:endParaRPr lang="en-US" sz="2100" dirty="0" smtClean="0"/>
          </a:p>
          <a:p>
            <a:pPr lvl="1"/>
            <a:r>
              <a:rPr lang="en-US" sz="1700" dirty="0" smtClean="0"/>
              <a:t>Permalink: </a:t>
            </a:r>
            <a:endParaRPr lang="en-US" sz="1700" dirty="0" smtClean="0">
              <a:hlinkClick r:id="rId3"/>
            </a:endParaRPr>
          </a:p>
          <a:p>
            <a:pPr lvl="1"/>
            <a:r>
              <a:rPr lang="en-US" sz="1700" dirty="0" smtClean="0">
                <a:hlinkClick r:id="rId3"/>
              </a:rPr>
              <a:t>http://www.playfuljs.com/a-first-person-engine-in-265-lines/</a:t>
            </a:r>
            <a:endParaRPr lang="en-US" sz="1700" dirty="0" smtClean="0"/>
          </a:p>
          <a:p>
            <a:pPr lvl="1"/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100" dirty="0" smtClean="0"/>
              <a:t>Input file:</a:t>
            </a:r>
          </a:p>
          <a:p>
            <a:pPr>
              <a:buNone/>
            </a:pPr>
            <a:r>
              <a:rPr lang="en-US" sz="2100" dirty="0" smtClean="0"/>
              <a:t>		</a:t>
            </a:r>
            <a:r>
              <a:rPr lang="en-US" sz="2100" dirty="0" err="1" smtClean="0">
                <a:latin typeface="Consolas" pitchFamily="49" charset="0"/>
                <a:cs typeface="Consolas" pitchFamily="49" charset="0"/>
              </a:rPr>
              <a:t>NxN</a:t>
            </a:r>
            <a:endParaRPr lang="en-US" sz="21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100" dirty="0" smtClean="0">
                <a:latin typeface="Consolas" pitchFamily="49" charset="0"/>
                <a:cs typeface="Consolas" pitchFamily="49" charset="0"/>
              </a:rPr>
              <a:t>		&lt;maze&gt;</a:t>
            </a:r>
          </a:p>
          <a:p>
            <a:pPr>
              <a:buNone/>
            </a:pPr>
            <a:endParaRPr lang="en-US" sz="2100" dirty="0" smtClean="0"/>
          </a:p>
        </p:txBody>
      </p:sp>
      <p:sp>
        <p:nvSpPr>
          <p:cNvPr id="8" name="Obdélník 7"/>
          <p:cNvSpPr/>
          <p:nvPr/>
        </p:nvSpPr>
        <p:spPr>
          <a:xfrm>
            <a:off x="4355976" y="4149080"/>
            <a:ext cx="18002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 smtClean="0">
                <a:latin typeface="Consolas" pitchFamily="49" charset="0"/>
                <a:cs typeface="Consolas" pitchFamily="49" charset="0"/>
              </a:rPr>
              <a:t>10x6</a:t>
            </a:r>
          </a:p>
          <a:p>
            <a:r>
              <a:rPr lang="en-US" sz="2100" dirty="0" smtClean="0">
                <a:latin typeface="Consolas" pitchFamily="49" charset="0"/>
                <a:cs typeface="Consolas" pitchFamily="49" charset="0"/>
              </a:rPr>
              <a:t>##########</a:t>
            </a:r>
          </a:p>
          <a:p>
            <a:r>
              <a:rPr lang="en-US" sz="2100" dirty="0" smtClean="0">
                <a:latin typeface="Consolas" pitchFamily="49" charset="0"/>
                <a:cs typeface="Consolas" pitchFamily="49" charset="0"/>
              </a:rPr>
              <a:t>#........#</a:t>
            </a:r>
          </a:p>
          <a:p>
            <a:r>
              <a:rPr lang="en-US" sz="2100" dirty="0" smtClean="0">
                <a:latin typeface="Consolas" pitchFamily="49" charset="0"/>
                <a:cs typeface="Consolas" pitchFamily="49" charset="0"/>
              </a:rPr>
              <a:t>####.###.#</a:t>
            </a:r>
          </a:p>
          <a:p>
            <a:r>
              <a:rPr lang="en-US" sz="2100" dirty="0" smtClean="0">
                <a:latin typeface="Consolas" pitchFamily="49" charset="0"/>
                <a:cs typeface="Consolas" pitchFamily="49" charset="0"/>
              </a:rPr>
              <a:t>#..#.#.#.#</a:t>
            </a:r>
          </a:p>
          <a:p>
            <a:r>
              <a:rPr lang="en-US" sz="2100" dirty="0" smtClean="0">
                <a:latin typeface="Consolas" pitchFamily="49" charset="0"/>
                <a:cs typeface="Consolas" pitchFamily="49" charset="0"/>
              </a:rPr>
              <a:t>#........#</a:t>
            </a:r>
          </a:p>
          <a:p>
            <a:r>
              <a:rPr lang="en-US" sz="2100" dirty="0" smtClean="0">
                <a:latin typeface="Consolas" pitchFamily="49" charset="0"/>
                <a:cs typeface="Consolas" pitchFamily="49" charset="0"/>
              </a:rPr>
              <a:t>##########</a:t>
            </a:r>
            <a:endParaRPr lang="cs-CZ" sz="21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347864" y="3789040"/>
            <a:ext cx="2664296" cy="936104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51520" y="6093296"/>
            <a:ext cx="3312368" cy="764704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cs-CZ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0+</a:t>
            </a:r>
            <a:r>
              <a:rPr kumimoji="0" lang="cs-CZ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bonus points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50540"/>
            <a:ext cx="1315129" cy="1145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Assignment</a:t>
            </a:r>
            <a:r>
              <a:rPr lang="en-US" dirty="0" smtClean="0"/>
              <a:t> </a:t>
            </a:r>
            <a:r>
              <a:rPr lang="cs-CZ" dirty="0" smtClean="0"/>
              <a:t>12</a:t>
            </a:r>
            <a:r>
              <a:rPr lang="en-US" dirty="0" smtClean="0"/>
              <a:t>.2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3D Engine!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100" dirty="0" smtClean="0"/>
              <a:t>On Event (button clicked / resize):</a:t>
            </a:r>
          </a:p>
          <a:p>
            <a:pPr lvl="1"/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DrawSky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()   // optional</a:t>
            </a:r>
          </a:p>
          <a:p>
            <a:pPr lvl="1"/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DrawFloor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() // optional</a:t>
            </a:r>
          </a:p>
          <a:p>
            <a:pPr lvl="1"/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DrawWalls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endParaRPr lang="en-US" sz="17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100" dirty="0" smtClean="0">
                <a:latin typeface="+mj-lt"/>
                <a:cs typeface="Consolas" pitchFamily="49" charset="0"/>
              </a:rPr>
              <a:t>Drawing walls will need</a:t>
            </a:r>
          </a:p>
          <a:p>
            <a:pPr lvl="1"/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Raycast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(x, y, angle, max)</a:t>
            </a:r>
          </a:p>
          <a:p>
            <a:pPr lvl="2"/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x;y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800" dirty="0" smtClean="0">
                <a:latin typeface="+mj-lt"/>
                <a:cs typeface="Consolas" pitchFamily="49" charset="0"/>
              </a:rPr>
              <a:t> where we’re casting the ray from</a:t>
            </a:r>
          </a:p>
          <a:p>
            <a:pPr lvl="2"/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angle </a:t>
            </a:r>
            <a:r>
              <a:rPr lang="en-US" sz="1800" dirty="0" smtClean="0">
                <a:latin typeface="+mj-lt"/>
                <a:cs typeface="Consolas" pitchFamily="49" charset="0"/>
              </a:rPr>
              <a:t> (horizontal) we’re throwing the ray in</a:t>
            </a:r>
          </a:p>
          <a:p>
            <a:pPr lvl="2"/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1800" dirty="0" smtClean="0">
                <a:latin typeface="+mj-lt"/>
                <a:cs typeface="Consolas" pitchFamily="49" charset="0"/>
              </a:rPr>
              <a:t> – limiting </a:t>
            </a:r>
            <a:r>
              <a:rPr lang="en-US" sz="1800" dirty="0" err="1" smtClean="0">
                <a:latin typeface="+mj-lt"/>
                <a:cs typeface="Consolas" pitchFamily="49" charset="0"/>
              </a:rPr>
              <a:t>raycasting</a:t>
            </a:r>
            <a:r>
              <a:rPr lang="en-US" sz="1800" dirty="0" smtClean="0">
                <a:latin typeface="+mj-lt"/>
                <a:cs typeface="Consolas" pitchFamily="49" charset="0"/>
              </a:rPr>
              <a:t> length</a:t>
            </a:r>
          </a:p>
          <a:p>
            <a:pPr lvl="2"/>
            <a:r>
              <a:rPr lang="en-US" sz="1800" dirty="0" smtClean="0">
                <a:latin typeface="+mj-lt"/>
                <a:cs typeface="Consolas" pitchFamily="49" charset="0"/>
              </a:rPr>
              <a:t>Returns distance to the wall (or -1 if the wall not hit in “</a:t>
            </a:r>
            <a:r>
              <a:rPr lang="en-US" sz="1800" dirty="0" err="1" smtClean="0">
                <a:latin typeface="+mj-lt"/>
                <a:cs typeface="Consolas" pitchFamily="49" charset="0"/>
              </a:rPr>
              <a:t>maxDistance</a:t>
            </a:r>
            <a:r>
              <a:rPr lang="en-US" sz="1800" dirty="0" smtClean="0">
                <a:latin typeface="+mj-lt"/>
                <a:cs typeface="Consolas" pitchFamily="49" charset="0"/>
              </a:rPr>
              <a:t>”)</a:t>
            </a:r>
            <a:endParaRPr lang="en-US" sz="1700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1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150540"/>
            <a:ext cx="1315129" cy="1145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 r="44370"/>
          <a:stretch>
            <a:fillRect/>
          </a:stretch>
        </p:blipFill>
        <p:spPr bwMode="auto">
          <a:xfrm>
            <a:off x="6084168" y="2204864"/>
            <a:ext cx="2736304" cy="2392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Assignment</a:t>
            </a:r>
            <a:r>
              <a:rPr lang="en-US" dirty="0" smtClean="0"/>
              <a:t> </a:t>
            </a:r>
            <a:r>
              <a:rPr lang="cs-CZ" dirty="0" smtClean="0"/>
              <a:t>12</a:t>
            </a:r>
            <a:r>
              <a:rPr lang="en-US" dirty="0" smtClean="0"/>
              <a:t>.2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3D Engine!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060848"/>
            <a:ext cx="5868144" cy="196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204461"/>
            <a:ext cx="4918720" cy="2392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2031848"/>
            <a:ext cx="2852159" cy="449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4644008" y="1556792"/>
            <a:ext cx="4460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dirty="0" smtClean="0">
                <a:hlinkClick r:id="rId6"/>
              </a:rPr>
              <a:t>http://lodev.org/cgtutor/raycasting.html</a:t>
            </a:r>
            <a:endParaRPr lang="en-US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8344" y="150540"/>
            <a:ext cx="1315129" cy="1145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Assignment</a:t>
            </a:r>
            <a:r>
              <a:rPr lang="en-US" dirty="0" smtClean="0"/>
              <a:t> </a:t>
            </a:r>
            <a:r>
              <a:rPr lang="cs-CZ" dirty="0" smtClean="0"/>
              <a:t>12</a:t>
            </a:r>
            <a:r>
              <a:rPr lang="en-US" dirty="0" smtClean="0"/>
              <a:t>.2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3D Engine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 smtClean="0">
                <a:latin typeface="+mj-lt"/>
                <a:cs typeface="Courier New" pitchFamily="49" charset="0"/>
              </a:rPr>
              <a:t>Different colors for different wall sides</a:t>
            </a: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Redraw on screen resize</a:t>
            </a: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Provide buttons for Movement (turn left/right, move forward/backward)</a:t>
            </a: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Provide color picker for walls</a:t>
            </a: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Provide a way for changing FOV</a:t>
            </a: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Provide a way for disabling “fish-eye” correction</a:t>
            </a:r>
          </a:p>
          <a:p>
            <a:endParaRPr lang="en-US" sz="2600" dirty="0" smtClean="0">
              <a:latin typeface="+mj-lt"/>
              <a:cs typeface="Courier New" pitchFamily="49" charset="0"/>
            </a:endParaRP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30 points + 15 bonus points</a:t>
            </a:r>
          </a:p>
          <a:p>
            <a:endParaRPr lang="en-US" sz="2600" dirty="0" smtClean="0">
              <a:latin typeface="+mj-lt"/>
              <a:cs typeface="Courier New" pitchFamily="49" charset="0"/>
            </a:endParaRP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Bonus section</a:t>
            </a:r>
          </a:p>
          <a:p>
            <a:pPr lvl="1"/>
            <a:r>
              <a:rPr lang="en-US" sz="2200" dirty="0" smtClean="0">
                <a:latin typeface="+mj-lt"/>
                <a:cs typeface="Courier New" pitchFamily="49" charset="0"/>
              </a:rPr>
              <a:t>Provide (continuous) movement through keyboard (WSAD)</a:t>
            </a:r>
          </a:p>
          <a:p>
            <a:pPr lvl="2"/>
            <a:r>
              <a:rPr lang="en-US" sz="1800" dirty="0" smtClean="0">
                <a:latin typeface="+mj-lt"/>
                <a:cs typeface="Courier New" pitchFamily="49" charset="0"/>
              </a:rPr>
              <a:t>5 bonus points</a:t>
            </a:r>
          </a:p>
          <a:p>
            <a:pPr lvl="1"/>
            <a:r>
              <a:rPr lang="en-US" sz="2200" dirty="0" smtClean="0">
                <a:latin typeface="+mj-lt"/>
                <a:cs typeface="Courier New" pitchFamily="49" charset="0"/>
              </a:rPr>
              <a:t>Do not cross walls</a:t>
            </a:r>
          </a:p>
          <a:p>
            <a:pPr lvl="2"/>
            <a:r>
              <a:rPr lang="en-US" sz="1800" dirty="0" smtClean="0">
                <a:latin typeface="+mj-lt"/>
                <a:cs typeface="Courier New" pitchFamily="49" charset="0"/>
              </a:rPr>
              <a:t>5  bonus points</a:t>
            </a:r>
          </a:p>
          <a:p>
            <a:pPr lvl="1"/>
            <a:r>
              <a:rPr lang="en-US" sz="2200" dirty="0" smtClean="0">
                <a:latin typeface="+mj-lt"/>
                <a:cs typeface="Courier New" pitchFamily="49" charset="0"/>
              </a:rPr>
              <a:t>Draw sky + floor + provide color pickers for them</a:t>
            </a:r>
          </a:p>
          <a:p>
            <a:pPr lvl="2"/>
            <a:r>
              <a:rPr lang="en-US" sz="1800" dirty="0" smtClean="0">
                <a:latin typeface="+mj-lt"/>
                <a:cs typeface="Courier New" pitchFamily="49" charset="0"/>
              </a:rPr>
              <a:t>5 </a:t>
            </a:r>
            <a:r>
              <a:rPr lang="en-US" sz="1800" smtClean="0">
                <a:latin typeface="+mj-lt"/>
                <a:cs typeface="Courier New" pitchFamily="49" charset="0"/>
              </a:rPr>
              <a:t>bonus </a:t>
            </a:r>
            <a:r>
              <a:rPr lang="en-US" sz="1800" smtClean="0">
                <a:latin typeface="+mj-lt"/>
                <a:cs typeface="Courier New" pitchFamily="49" charset="0"/>
              </a:rPr>
              <a:t>points</a:t>
            </a:r>
            <a:endParaRPr lang="en-US" sz="1800" dirty="0" smtClean="0">
              <a:latin typeface="+mj-lt"/>
              <a:cs typeface="Courier New" pitchFamily="49" charset="0"/>
            </a:endParaRPr>
          </a:p>
        </p:txBody>
      </p:sp>
      <p:pic>
        <p:nvPicPr>
          <p:cNvPr id="5" name="Picture 2" descr="D:\Downloads\raycaster_0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2383" y="81796"/>
            <a:ext cx="2151156" cy="127274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 12</a:t>
            </a:r>
            <a:br>
              <a:rPr lang="en-US" dirty="0" smtClean="0"/>
            </a:br>
            <a:r>
              <a:rPr lang="cs-CZ" sz="36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Outline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5362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717032"/>
            <a:ext cx="2343117" cy="2952328"/>
          </a:xfrm>
          <a:prstGeom prst="rect">
            <a:avLst/>
          </a:prstGeom>
          <a:noFill/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539552" y="1844824"/>
            <a:ext cx="8229600" cy="460851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cs-CZ" sz="3200" dirty="0" smtClean="0"/>
              <a:t>Test</a:t>
            </a: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en-US" sz="3200" dirty="0" smtClean="0"/>
              <a:t>Workshop Finals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en-US" sz="3200" dirty="0" smtClean="0"/>
              <a:t>Graph Algorithms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en-US" sz="3200" dirty="0" smtClean="0"/>
              <a:t>Homework</a:t>
            </a:r>
            <a:endParaRPr lang="en-US" sz="3200" i="1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</p:txBody>
      </p:sp>
      <p:pic>
        <p:nvPicPr>
          <p:cNvPr id="5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5024" y="5013176"/>
            <a:ext cx="1314431" cy="1656184"/>
          </a:xfrm>
          <a:prstGeom prst="rect">
            <a:avLst/>
          </a:prstGeom>
          <a:noFill/>
        </p:spPr>
      </p:pic>
      <p:pic>
        <p:nvPicPr>
          <p:cNvPr id="6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5627" y="5756298"/>
            <a:ext cx="724652" cy="913062"/>
          </a:xfrm>
          <a:prstGeom prst="rect">
            <a:avLst/>
          </a:prstGeom>
          <a:noFill/>
        </p:spPr>
      </p:pic>
      <p:pic>
        <p:nvPicPr>
          <p:cNvPr id="7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6210592"/>
            <a:ext cx="364101" cy="458768"/>
          </a:xfrm>
          <a:prstGeom prst="rect">
            <a:avLst/>
          </a:prstGeom>
          <a:noFill/>
        </p:spPr>
      </p:pic>
      <p:pic>
        <p:nvPicPr>
          <p:cNvPr id="8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90654" y="6453336"/>
            <a:ext cx="171445" cy="216025"/>
          </a:xfrm>
          <a:prstGeom prst="rect">
            <a:avLst/>
          </a:prstGeom>
          <a:noFill/>
        </p:spPr>
      </p:pic>
      <p:pic>
        <p:nvPicPr>
          <p:cNvPr id="9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58037" y="6565821"/>
            <a:ext cx="82172" cy="10353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12</a:t>
            </a:r>
            <a:r>
              <a:rPr lang="cs-CZ" dirty="0" smtClean="0"/>
              <a:t>.1 + 12.2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Send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me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an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email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Email: </a:t>
            </a:r>
            <a:r>
              <a:rPr lang="en-US" sz="2000" b="1" dirty="0" smtClean="0">
                <a:latin typeface="+mj-lt"/>
                <a:cs typeface="Courier New" pitchFamily="49" charset="0"/>
                <a:hlinkClick r:id="rId2"/>
              </a:rPr>
              <a:t>jakub.gemrot@gmail.com</a:t>
            </a: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2000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Subject: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Programming II – 201</a:t>
            </a:r>
            <a:r>
              <a:rPr lang="cs-CZ" sz="2000" b="1" dirty="0" smtClean="0">
                <a:latin typeface="+mj-lt"/>
                <a:cs typeface="Courier New" pitchFamily="49" charset="0"/>
              </a:rPr>
              <a:t>6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 – Assignment 12</a:t>
            </a:r>
            <a:r>
              <a:rPr lang="cs-CZ" sz="2000" b="1" dirty="0" smtClean="0">
                <a:latin typeface="+mj-lt"/>
                <a:cs typeface="Courier New" pitchFamily="49" charset="0"/>
              </a:rPr>
              <a:t>.1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/ 12.2</a:t>
            </a:r>
          </a:p>
          <a:p>
            <a:pPr marL="633222" indent="-514350">
              <a:buFont typeface="Wingdings" pitchFamily="2" charset="2"/>
              <a:buChar char="§"/>
            </a:pP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cs typeface="Courier New" pitchFamily="49" charset="0"/>
              </a:rPr>
              <a:t>Zip up the whole solution and send it</a:t>
            </a: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2000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You WILL NOT find these assignments in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CoDex</a:t>
            </a:r>
            <a:r>
              <a:rPr lang="en-US" sz="2000" dirty="0" smtClean="0">
                <a:latin typeface="+mj-lt"/>
                <a:cs typeface="Courier New" pitchFamily="49" charset="0"/>
              </a:rPr>
              <a:t>!</a:t>
            </a: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Deadline: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 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sz="1600" b="1" dirty="0" smtClean="0">
                <a:latin typeface="+mj-lt"/>
                <a:cs typeface="Courier New" pitchFamily="49" charset="0"/>
              </a:rPr>
              <a:t>30.9.2016 23:59</a:t>
            </a:r>
          </a:p>
          <a:p>
            <a:pPr marL="633222" indent="-514350">
              <a:buFont typeface="Wingdings" pitchFamily="2" charset="2"/>
              <a:buChar char="§"/>
            </a:pP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Points: 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  <a:cs typeface="Courier New" pitchFamily="49" charset="0"/>
              </a:rPr>
              <a:t>Graph algorithms: 10 + 5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sz="1600" dirty="0" smtClean="0">
                <a:latin typeface="+mj-lt"/>
                <a:cs typeface="Courier New" pitchFamily="49" charset="0"/>
              </a:rPr>
              <a:t>3D Engine: 30 + 15</a:t>
            </a:r>
          </a:p>
          <a:p>
            <a:pPr marL="633222" indent="-514350">
              <a:buFont typeface="Wingdings" pitchFamily="2" charset="2"/>
              <a:buChar char="§"/>
            </a:pPr>
            <a:endParaRPr lang="en-US" sz="1600" b="1" dirty="0" smtClean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sz="4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 sense a soul in search of answers…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46856" y="1827727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1844824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18864" y="19275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000" dirty="0" smtClean="0"/>
              <a:t>In case of doubts about the assignment or some other problems don’t hesitate to contact me!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Jakub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Gemrot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 smtClean="0">
                <a:hlinkClick r:id="rId2"/>
              </a:rPr>
              <a:t>gemrot@gamedev.cuni.cz</a:t>
            </a:r>
            <a:endParaRPr lang="en-US" sz="2800" dirty="0" smtClean="0"/>
          </a:p>
          <a:p>
            <a:pPr marL="1353312" lvl="2" indent="-320040">
              <a:buClr>
                <a:schemeClr val="accent1"/>
              </a:buClr>
              <a:buSzPct val="80000"/>
            </a:pPr>
            <a:endParaRPr lang="en-US" sz="2800" baseline="0" dirty="0" smtClean="0"/>
          </a:p>
          <a:p>
            <a:pPr marL="438912" indent="-320040">
              <a:buClr>
                <a:schemeClr val="accent1"/>
              </a:buClr>
              <a:buSzPct val="80000"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Questionnaire 1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No Test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1772816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/>
              <a:t>Find the questionnaire here (no-ads):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  <a:hlinkClick r:id="rId2"/>
              </a:rPr>
              <a:t>https://goo.gl/JRGhFL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endParaRPr lang="en-US" b="1" dirty="0" smtClean="0">
              <a:latin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</a:rPr>
              <a:t>0 vs. O vs. o, </a:t>
            </a:r>
            <a:r>
              <a:rPr lang="en-US" b="1" dirty="0" err="1" smtClean="0">
                <a:latin typeface="Consolas" pitchFamily="49" charset="0"/>
              </a:rPr>
              <a:t>i</a:t>
            </a:r>
            <a:r>
              <a:rPr lang="en-US" b="1" dirty="0" smtClean="0">
                <a:latin typeface="Consolas" pitchFamily="49" charset="0"/>
              </a:rPr>
              <a:t> vs. l vs. 1</a:t>
            </a:r>
          </a:p>
          <a:p>
            <a:endParaRPr lang="en-US" b="1" dirty="0" smtClean="0"/>
          </a:p>
          <a:p>
            <a:r>
              <a:rPr lang="en-US" sz="2600" b="1" dirty="0" smtClean="0"/>
              <a:t>Permanent link:</a:t>
            </a:r>
          </a:p>
          <a:p>
            <a:r>
              <a:rPr lang="en-US" dirty="0" smtClean="0">
                <a:hlinkClick r:id="rId3"/>
              </a:rPr>
              <a:t>https://docs.google.com/forms/d/1Yw_BBLhuB-_4-sEEU0PiajO9ijacv99vmaMX-ovmzUM/viewform</a:t>
            </a:r>
            <a:endParaRPr lang="en-US" dirty="0" smtClean="0"/>
          </a:p>
          <a:p>
            <a:endParaRPr lang="en-US" dirty="0" smtClean="0"/>
          </a:p>
          <a:p>
            <a:r>
              <a:rPr lang="en-US" sz="2600" b="1" dirty="0" smtClean="0"/>
              <a:t>Time:</a:t>
            </a:r>
          </a:p>
          <a:p>
            <a:r>
              <a:rPr lang="en-US" dirty="0" smtClean="0"/>
              <a:t>As much as you need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 12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Finals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1772816"/>
            <a:ext cx="8229600" cy="460851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defRPr/>
            </a:pPr>
            <a:r>
              <a:rPr lang="en-US" sz="3200" dirty="0" smtClean="0"/>
              <a:t>You will code the </a:t>
            </a:r>
            <a:r>
              <a:rPr lang="en-US" sz="3200" b="1" dirty="0" smtClean="0"/>
              <a:t>Final Workshop Test</a:t>
            </a:r>
            <a:r>
              <a:rPr lang="en-US" sz="3200" dirty="0" smtClean="0"/>
              <a:t> next week during </a:t>
            </a:r>
            <a:r>
              <a:rPr lang="en-US" sz="3200" b="1" dirty="0" smtClean="0"/>
              <a:t>Workshop 13</a:t>
            </a:r>
            <a:r>
              <a:rPr lang="en-US" sz="3200" dirty="0" smtClean="0"/>
              <a:t>, </a:t>
            </a:r>
            <a:r>
              <a:rPr lang="en-US" sz="3200" b="1" dirty="0" smtClean="0"/>
              <a:t>26.5.2016</a:t>
            </a:r>
          </a:p>
          <a:p>
            <a:pPr marL="633222" lvl="0" indent="-514350">
              <a:buClr>
                <a:schemeClr val="accent1"/>
              </a:buClr>
              <a:buSzPct val="80000"/>
              <a:defRPr/>
            </a:pP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defRPr/>
            </a:pPr>
            <a:r>
              <a:rPr lang="en-US" sz="3200" dirty="0" smtClean="0"/>
              <a:t>You should revisit: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/>
              <a:t>Recursion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/>
              <a:t>Graph representation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2400" dirty="0" smtClean="0"/>
              <a:t>DFS, BFS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r>
              <a:rPr lang="en-US" sz="2400" dirty="0" err="1" smtClean="0"/>
              <a:t>Minimax</a:t>
            </a:r>
            <a:r>
              <a:rPr lang="en-US" sz="2400" dirty="0" smtClean="0"/>
              <a:t> for games</a:t>
            </a:r>
          </a:p>
          <a:p>
            <a:pPr marL="633222" lvl="0" indent="-514350">
              <a:buClr>
                <a:schemeClr val="accent1"/>
              </a:buClr>
              <a:buSzPct val="80000"/>
              <a:defRPr/>
            </a:pPr>
            <a:endParaRPr lang="en-US" sz="2400" dirty="0" smtClean="0"/>
          </a:p>
          <a:p>
            <a:pPr marL="633222" lvl="0" indent="-514350">
              <a:buClr>
                <a:schemeClr val="accent1"/>
              </a:buClr>
              <a:buSzPct val="80000"/>
              <a:defRPr/>
            </a:pPr>
            <a:r>
              <a:rPr lang="en-US" sz="3200" dirty="0" smtClean="0"/>
              <a:t>In order to feel like…</a:t>
            </a:r>
          </a:p>
        </p:txBody>
      </p:sp>
      <p:pic>
        <p:nvPicPr>
          <p:cNvPr id="109574" name="Picture 6" descr="https://fasab.files.wordpress.com/2012/11/cartoon-puzz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645024"/>
            <a:ext cx="3048000" cy="2838450"/>
          </a:xfrm>
          <a:prstGeom prst="rect">
            <a:avLst/>
          </a:prstGeom>
          <a:noFill/>
        </p:spPr>
      </p:pic>
      <p:pic>
        <p:nvPicPr>
          <p:cNvPr id="109572" name="Picture 4" descr="http://assets.diylol.com/hfs/67d/414/3ea/resized/futurama-fry-meme-generator-not-sure-if-puzzle-is-easy-or-i-m-getting-smarter-32829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8052" y="3081660"/>
            <a:ext cx="4857750" cy="366712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 Algorithms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1. Components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2" name="Picture 4" descr="connected_component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1355" y="1916832"/>
            <a:ext cx="6501291" cy="460851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 Algorithms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1. Components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2" name="Picture 4" descr="connected_component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4937" y="1484784"/>
            <a:ext cx="3149063" cy="2232248"/>
          </a:xfrm>
          <a:prstGeom prst="rect">
            <a:avLst/>
          </a:prstGeom>
          <a:noFill/>
        </p:spPr>
      </p:pic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568952" cy="496617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Algorithm?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Use BFS or DFS to label nodes</a:t>
            </a:r>
          </a:p>
          <a:p>
            <a:pPr>
              <a:buNone/>
            </a:pPr>
            <a:r>
              <a:rPr lang="en-US" dirty="0" smtClean="0"/>
              <a:t>of single component, always</a:t>
            </a:r>
          </a:p>
          <a:p>
            <a:pPr>
              <a:buNone/>
            </a:pPr>
            <a:r>
              <a:rPr lang="en-US" dirty="0" smtClean="0"/>
              <a:t>start from unlabelled node.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Repeat it as long as there are any unlabelled nodes in the graph.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Complexity?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17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 Algorithms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2. Graph transitive closure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320" y="2564904"/>
            <a:ext cx="7777361" cy="3281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 Algorithms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2. Graph transitive closure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8338" y="1484784"/>
            <a:ext cx="392566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568952" cy="49661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Algorithm?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every Vertex:</a:t>
            </a:r>
          </a:p>
          <a:p>
            <a:pPr>
              <a:buNone/>
            </a:pPr>
            <a:r>
              <a:rPr lang="en-US" dirty="0" smtClean="0"/>
              <a:t>Launch DFS or BFS and introduce new edges when new vertex is reached.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Complexity?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17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 Algorithms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1+2 Implementation?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two graph algorithms using B/DFS … can we somehow split the implementation between “bare” B/DFS and “algorithm internals” ?</a:t>
            </a:r>
            <a:endParaRPr lang="cs-CZ" dirty="0"/>
          </a:p>
        </p:txBody>
      </p:sp>
      <p:pic>
        <p:nvPicPr>
          <p:cNvPr id="1026" name="Picture 2" descr="D:\Workspaces\Programovani_2\2015\Workshop-12\VisitorPatter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0850" y="4077072"/>
            <a:ext cx="5662300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16796</TotalTime>
  <Words>691</Words>
  <Application>Microsoft Office PowerPoint</Application>
  <PresentationFormat>Předvádění na obrazovce (4:3)</PresentationFormat>
  <Paragraphs>189</Paragraphs>
  <Slides>21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Module</vt:lpstr>
      <vt:lpstr>Programming II</vt:lpstr>
      <vt:lpstr>Workshop 12 Outline</vt:lpstr>
      <vt:lpstr>Questionnaire 1 No Test</vt:lpstr>
      <vt:lpstr>Workshop 12 Finals</vt:lpstr>
      <vt:lpstr>Graph Algorithms 1. Components</vt:lpstr>
      <vt:lpstr>Graph Algorithms 1. Components</vt:lpstr>
      <vt:lpstr>Graph Algorithms 2. Graph transitive closure</vt:lpstr>
      <vt:lpstr>Graph Algorithms 2. Graph transitive closure</vt:lpstr>
      <vt:lpstr>Graph Algorithms 1+2 Implementation?</vt:lpstr>
      <vt:lpstr>Graph Algorithms 3. Minimum spanning tree</vt:lpstr>
      <vt:lpstr>Graph Algorithms 3. Minimum spanning tree</vt:lpstr>
      <vt:lpstr>Assignment 12.1  Graph algorithms</vt:lpstr>
      <vt:lpstr>Assignment 12.1  Graph algorithms</vt:lpstr>
      <vt:lpstr>Assignment 12.2 Get ready…</vt:lpstr>
      <vt:lpstr>Assignment 12.2 3D Engine!</vt:lpstr>
      <vt:lpstr>Assignment 12.2 3D Engine!</vt:lpstr>
      <vt:lpstr>Assignment 12.2 3D Engine!</vt:lpstr>
      <vt:lpstr>Assignment 12.2 3D Engine!</vt:lpstr>
      <vt:lpstr>Assignment 12.2 3D Engine</vt:lpstr>
      <vt:lpstr>Assignment 12.1 + 12.2 Send me an email</vt:lpstr>
      <vt:lpstr>Questions? I sense a soul in search of answers…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Pogamut 3</dc:title>
  <dc:creator>Jimmy</dc:creator>
  <cp:lastModifiedBy>Jakub Gemrot</cp:lastModifiedBy>
  <cp:revision>481</cp:revision>
  <dcterms:created xsi:type="dcterms:W3CDTF">2010-03-09T16:35:26Z</dcterms:created>
  <dcterms:modified xsi:type="dcterms:W3CDTF">2016-05-16T10:09:41Z</dcterms:modified>
</cp:coreProperties>
</file>