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95" r:id="rId3"/>
    <p:sldId id="300" r:id="rId4"/>
    <p:sldId id="406" r:id="rId5"/>
    <p:sldId id="407" r:id="rId6"/>
    <p:sldId id="408" r:id="rId7"/>
    <p:sldId id="409" r:id="rId8"/>
    <p:sldId id="410" r:id="rId9"/>
    <p:sldId id="411" r:id="rId10"/>
    <p:sldId id="412" r:id="rId11"/>
    <p:sldId id="413" r:id="rId12"/>
    <p:sldId id="414" r:id="rId13"/>
    <p:sldId id="415" r:id="rId14"/>
    <p:sldId id="417" r:id="rId15"/>
    <p:sldId id="418" r:id="rId16"/>
    <p:sldId id="422" r:id="rId17"/>
    <p:sldId id="416" r:id="rId18"/>
    <p:sldId id="419" r:id="rId19"/>
    <p:sldId id="420" r:id="rId20"/>
    <p:sldId id="421" r:id="rId21"/>
    <p:sldId id="403" r:id="rId22"/>
    <p:sldId id="305" r:id="rId23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FEB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1466" autoAdjust="0"/>
    <p:restoredTop sz="93678" autoAdjust="0"/>
  </p:normalViewPr>
  <p:slideViewPr>
    <p:cSldViewPr>
      <p:cViewPr varScale="1">
        <p:scale>
          <a:sx n="109" d="100"/>
          <a:sy n="109" d="100"/>
        </p:scale>
        <p:origin x="-10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D1B4B4-8D4E-4EC7-BCC3-31483A26696F}" type="datetimeFigureOut">
              <a:rPr lang="cs-CZ" smtClean="0"/>
              <a:pPr/>
              <a:t>05.05.2016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31770-6E53-4BB6-B007-7CA707BAE8A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Both"/>
            </a:pPr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7F107-9092-4649-9B5D-C510422D8708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Delete this slide</a:t>
            </a:r>
            <a:r>
              <a:rPr lang="en-US" baseline="0" dirty="0" smtClean="0"/>
              <a:t> …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31770-6E53-4BB6-B007-7CA707BAE8AA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Metaphore</a:t>
            </a:r>
            <a:r>
              <a:rPr lang="en-US" dirty="0" smtClean="0"/>
              <a:t>== how would</a:t>
            </a:r>
            <a:r>
              <a:rPr lang="en-US" baseline="0" dirty="0" smtClean="0"/>
              <a:t> you </a:t>
            </a:r>
            <a:r>
              <a:rPr lang="en-US" baseline="0" dirty="0" err="1" smtClean="0"/>
              <a:t>desribe</a:t>
            </a:r>
            <a:r>
              <a:rPr lang="en-US" baseline="0" dirty="0" smtClean="0"/>
              <a:t> it to your grandmother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31770-6E53-4BB6-B007-7CA707BAE8AA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Delete this slide</a:t>
            </a:r>
            <a:r>
              <a:rPr lang="en-US" baseline="0" dirty="0" smtClean="0"/>
              <a:t> …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31770-6E53-4BB6-B007-7CA707BAE8AA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Delete this slide</a:t>
            </a:r>
            <a:r>
              <a:rPr lang="en-US" baseline="0" dirty="0" smtClean="0"/>
              <a:t> …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31770-6E53-4BB6-B007-7CA707BAE8AA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Delete this slide</a:t>
            </a:r>
            <a:r>
              <a:rPr lang="en-US" baseline="0" dirty="0" smtClean="0"/>
              <a:t> …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31770-6E53-4BB6-B007-7CA707BAE8AA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Delete this slide</a:t>
            </a:r>
            <a:r>
              <a:rPr lang="en-US" baseline="0" dirty="0" smtClean="0"/>
              <a:t> …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31770-6E53-4BB6-B007-7CA707BAE8AA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Delete this slide</a:t>
            </a:r>
            <a:r>
              <a:rPr lang="en-US" baseline="0" dirty="0" smtClean="0"/>
              <a:t> …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31770-6E53-4BB6-B007-7CA707BAE8AA}" type="slidenum">
              <a:rPr lang="cs-CZ" smtClean="0"/>
              <a:pPr/>
              <a:t>18</a:t>
            </a:fld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Delete this slide</a:t>
            </a:r>
            <a:r>
              <a:rPr lang="en-US" baseline="0" dirty="0" smtClean="0"/>
              <a:t> …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31770-6E53-4BB6-B007-7CA707BAE8AA}" type="slidenum">
              <a:rPr lang="cs-CZ" smtClean="0"/>
              <a:pPr/>
              <a:t>19</a:t>
            </a:fld>
            <a:endParaRPr 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Delete this slide</a:t>
            </a:r>
            <a:r>
              <a:rPr lang="en-US" baseline="0" dirty="0" smtClean="0"/>
              <a:t> …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31770-6E53-4BB6-B007-7CA707BAE8AA}" type="slidenum">
              <a:rPr lang="cs-CZ" smtClean="0"/>
              <a:pPr/>
              <a:t>20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31770-6E53-4BB6-B007-7CA707BAE8AA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31770-6E53-4BB6-B007-7CA707BAE8AA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problem is, that everything is intertwined in</a:t>
            </a:r>
            <a:r>
              <a:rPr lang="en-US" baseline="0" dirty="0" smtClean="0"/>
              <a:t> programming and you can easily be delayed by others in the team…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31770-6E53-4BB6-B007-7CA707BAE8AA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Delete this slide</a:t>
            </a:r>
            <a:r>
              <a:rPr lang="en-US" baseline="0" dirty="0" smtClean="0"/>
              <a:t> …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31770-6E53-4BB6-B007-7CA707BAE8AA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Delete this slide</a:t>
            </a:r>
            <a:r>
              <a:rPr lang="en-US" baseline="0" dirty="0" smtClean="0"/>
              <a:t> …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31770-6E53-4BB6-B007-7CA707BAE8AA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Delete this slide</a:t>
            </a:r>
            <a:r>
              <a:rPr lang="en-US" baseline="0" dirty="0" smtClean="0"/>
              <a:t> …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31770-6E53-4BB6-B007-7CA707BAE8AA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Delete this slide</a:t>
            </a:r>
            <a:r>
              <a:rPr lang="en-US" baseline="0" dirty="0" smtClean="0"/>
              <a:t> …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31770-6E53-4BB6-B007-7CA707BAE8AA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Delete this slide</a:t>
            </a:r>
            <a:r>
              <a:rPr lang="en-US" baseline="0" dirty="0" smtClean="0"/>
              <a:t> …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31770-6E53-4BB6-B007-7CA707BAE8AA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5/5/2016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5/5/2016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5/5/2016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5/5/2016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5/5/2016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5/5/2016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5/5/2016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5/5/2016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5/5/2016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5/5/2016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pPr/>
              <a:t>5/5/2016</a:t>
            </a:fld>
            <a:endParaRPr lang="en-US" dirty="0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pPr/>
              <a:t>5/5/2016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goo.gl/WkLMWR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jakub.gemrot@gmail.com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gemrot@gamedev.cuni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forms/d/177cyBCR07Zw1uLH2YNKmsH64ARGmrXt1Ttg7fepyVlU/viewform" TargetMode="External"/><Relationship Id="rId2" Type="http://schemas.openxmlformats.org/officeDocument/2006/relationships/hyperlink" Target="https://goo.gl/xJVsRH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Programming II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C# Made Easy!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04838" y="381000"/>
            <a:ext cx="4543425" cy="1392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 anchor="ctr"/>
          <a:lstStyle/>
          <a:p>
            <a:pPr>
              <a:lnSpc>
                <a:spcPct val="100000"/>
              </a:lnSpc>
              <a:buClr>
                <a:srgbClr val="CBCBCB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600" dirty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Faculty of </a:t>
            </a:r>
            <a:r>
              <a:rPr lang="cs-CZ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en-GB" sz="1600" dirty="0" err="1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athematics</a:t>
            </a:r>
            <a:r>
              <a:rPr lang="en-GB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sz="1600" dirty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</a:t>
            </a:r>
            <a:r>
              <a:rPr lang="cs-CZ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GB" sz="1600" dirty="0" err="1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hysics</a:t>
            </a:r>
            <a:endParaRPr lang="en-GB" sz="160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00000"/>
              </a:lnSpc>
              <a:buClr>
                <a:srgbClr val="CBCBCB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600" dirty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Charles University </a:t>
            </a:r>
            <a:r>
              <a:rPr lang="cs-CZ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</a:t>
            </a:r>
            <a:r>
              <a:rPr lang="en-GB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sz="1600" dirty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Prague</a:t>
            </a:r>
          </a:p>
          <a:p>
            <a:pPr>
              <a:lnSpc>
                <a:spcPct val="100000"/>
              </a:lnSpc>
              <a:buClr>
                <a:srgbClr val="CBCBCB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  <a:r>
              <a:rPr lang="en-GB" sz="1600" baseline="30000" dirty="0" err="1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</a:t>
            </a:r>
            <a:r>
              <a:rPr lang="en-GB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May </a:t>
            </a:r>
            <a:r>
              <a:rPr lang="en-GB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201</a:t>
            </a:r>
            <a:r>
              <a:rPr lang="en-US" sz="16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  <a:endParaRPr lang="en-GB" sz="1600" dirty="0">
              <a:solidFill>
                <a:srgbClr val="C0C0C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14348" y="3866095"/>
            <a:ext cx="8072494" cy="1392238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2160" tIns="46080" rIns="92160" bIns="46080" anchor="ctr"/>
          <a:lstStyle/>
          <a:p>
            <a:pPr>
              <a:lnSpc>
                <a:spcPct val="100000"/>
              </a:lnSpc>
              <a:buClr>
                <a:srgbClr val="CBCBCB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Workshop </a:t>
            </a:r>
            <a:r>
              <a:rPr lang="en-US" sz="3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  <a:r>
              <a:rPr lang="en-GB" sz="3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– </a:t>
            </a:r>
            <a:r>
              <a:rPr lang="en-US" sz="3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XP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260648"/>
            <a:ext cx="2160587" cy="2160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Extreme Programming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The Code is The Documentation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251520" y="1631175"/>
            <a:ext cx="8640960" cy="4966177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+mj-lt"/>
                <a:cs typeface="Courier New" pitchFamily="49" charset="0"/>
              </a:rPr>
              <a:t>Apart from obvious naming conventions…</a:t>
            </a:r>
          </a:p>
          <a:p>
            <a:endParaRPr lang="en-US" sz="2600" dirty="0" smtClean="0">
              <a:latin typeface="+mj-lt"/>
              <a:cs typeface="Courier New" pitchFamily="49" charset="0"/>
            </a:endParaRPr>
          </a:p>
          <a:p>
            <a:r>
              <a:rPr lang="en-US" sz="2600" dirty="0" smtClean="0">
                <a:latin typeface="+mj-lt"/>
                <a:cs typeface="Courier New" pitchFamily="49" charset="0"/>
              </a:rPr>
              <a:t>Document the idea behind the code, not what the code is doing</a:t>
            </a:r>
          </a:p>
          <a:p>
            <a:r>
              <a:rPr lang="en-US" sz="2600" dirty="0" smtClean="0">
                <a:latin typeface="+mj-lt"/>
                <a:cs typeface="Courier New" pitchFamily="49" charset="0"/>
              </a:rPr>
              <a:t>Document </a:t>
            </a:r>
            <a:r>
              <a:rPr lang="en-US" sz="2600" b="1" dirty="0" smtClean="0">
                <a:latin typeface="+mj-lt"/>
                <a:cs typeface="Courier New" pitchFamily="49" charset="0"/>
              </a:rPr>
              <a:t>contracts</a:t>
            </a:r>
          </a:p>
          <a:p>
            <a:endParaRPr lang="en-US" sz="2600" dirty="0" smtClean="0">
              <a:latin typeface="+mj-lt"/>
              <a:cs typeface="Courier New" pitchFamily="49" charset="0"/>
            </a:endParaRPr>
          </a:p>
          <a:p>
            <a:pPr lvl="1"/>
            <a:endParaRPr lang="en-US" sz="1700" dirty="0" smtClean="0"/>
          </a:p>
        </p:txBody>
      </p:sp>
      <p:sp>
        <p:nvSpPr>
          <p:cNvPr id="5" name="Obdélník 4"/>
          <p:cNvSpPr/>
          <p:nvPr/>
        </p:nvSpPr>
        <p:spPr>
          <a:xfrm>
            <a:off x="107504" y="4099719"/>
            <a:ext cx="432048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None/>
            </a:pPr>
            <a:r>
              <a:rPr lang="en-US" sz="2200" i="1" dirty="0" smtClean="0">
                <a:cs typeface="Courier New" pitchFamily="49" charset="0"/>
              </a:rPr>
              <a:t>// Returns ROOT node</a:t>
            </a:r>
          </a:p>
          <a:p>
            <a:pPr lvl="1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ublic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NODE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GetRoot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</p:txBody>
      </p:sp>
      <p:sp>
        <p:nvSpPr>
          <p:cNvPr id="6" name="Obdélník 5"/>
          <p:cNvSpPr/>
          <p:nvPr/>
        </p:nvSpPr>
        <p:spPr>
          <a:xfrm>
            <a:off x="4283968" y="4092168"/>
            <a:ext cx="468052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None/>
            </a:pPr>
            <a:r>
              <a:rPr lang="en-US" sz="2200" i="1" dirty="0" smtClean="0">
                <a:cs typeface="Courier New" pitchFamily="49" charset="0"/>
              </a:rPr>
              <a:t>// Returns ROOT of the tree that is guaranteed to remain the same throughout the life of the TREE object</a:t>
            </a:r>
          </a:p>
          <a:p>
            <a:pPr lvl="1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NODE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GetRoot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Extreme Programming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The Code is The Documentation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251520" y="1631175"/>
            <a:ext cx="8640960" cy="4966177"/>
          </a:xfrm>
        </p:spPr>
        <p:txBody>
          <a:bodyPr>
            <a:normAutofit fontScale="70000" lnSpcReduction="20000"/>
          </a:bodyPr>
          <a:lstStyle/>
          <a:p>
            <a:r>
              <a:rPr lang="en-US" sz="2600" dirty="0" smtClean="0">
                <a:latin typeface="+mj-lt"/>
                <a:cs typeface="Courier New" pitchFamily="49" charset="0"/>
              </a:rPr>
              <a:t>WHY WE NEED DOCUMENTATION?</a:t>
            </a:r>
            <a:endParaRPr lang="en-US" sz="2600" dirty="0" smtClean="0">
              <a:latin typeface="+mj-lt"/>
              <a:cs typeface="Courier New" pitchFamily="49" charset="0"/>
            </a:endParaRPr>
          </a:p>
          <a:p>
            <a:endParaRPr lang="en-US" sz="2600" dirty="0" smtClean="0">
              <a:latin typeface="+mj-lt"/>
              <a:cs typeface="Courier New" pitchFamily="49" charset="0"/>
            </a:endParaRPr>
          </a:p>
          <a:p>
            <a:r>
              <a:rPr lang="en-US" sz="2600" i="1" dirty="0" smtClean="0"/>
              <a:t>The code is the imperfect translation into a programming language of the programmer’s imperfect understanding about what the program should do.</a:t>
            </a:r>
          </a:p>
          <a:p>
            <a:endParaRPr lang="en-US" sz="2600" i="1" dirty="0" smtClean="0"/>
          </a:p>
          <a:p>
            <a:pPr>
              <a:buFont typeface="Symbol"/>
              <a:buChar char="Þ"/>
            </a:pPr>
            <a:r>
              <a:rPr lang="en-US" sz="2600" dirty="0" smtClean="0"/>
              <a:t>If unsure how to code your idea, write down your idea/objective in plain language (e.g. as a comment to a class, a method or code block) and leave it there after you code it</a:t>
            </a:r>
          </a:p>
          <a:p>
            <a:pPr lvl="1"/>
            <a:r>
              <a:rPr lang="en-US" sz="2200" dirty="0" smtClean="0"/>
              <a:t>And after you code your idea/objective, review your comment if it still holds</a:t>
            </a:r>
            <a:r>
              <a:rPr lang="en-US" sz="2200" dirty="0" smtClean="0"/>
              <a:t>!</a:t>
            </a:r>
            <a:endParaRPr lang="en-US" sz="2200" dirty="0" smtClean="0"/>
          </a:p>
          <a:p>
            <a:endParaRPr lang="en-US" sz="2800" dirty="0" smtClean="0"/>
          </a:p>
          <a:p>
            <a:r>
              <a:rPr lang="en-US" sz="2800" dirty="0" smtClean="0"/>
              <a:t>WHY WE SOMETIMES HATE DOCUMENTATION?</a:t>
            </a:r>
            <a:endParaRPr lang="en-US" sz="2800" dirty="0" smtClean="0"/>
          </a:p>
          <a:p>
            <a:endParaRPr lang="en-US" sz="2800" i="1" dirty="0" smtClean="0"/>
          </a:p>
          <a:p>
            <a:r>
              <a:rPr lang="en-US" sz="2800" i="1" dirty="0" smtClean="0"/>
              <a:t>The </a:t>
            </a:r>
            <a:r>
              <a:rPr lang="en-US" sz="2800" i="1" dirty="0" smtClean="0"/>
              <a:t>documentation is a set of hypotheses to be tested and not a set of axioms to be trusted</a:t>
            </a:r>
            <a:r>
              <a:rPr lang="en-US" sz="2800" i="1" dirty="0" smtClean="0"/>
              <a:t>. And it ages…</a:t>
            </a:r>
            <a:endParaRPr lang="en-US" sz="2800" i="1" dirty="0" smtClean="0"/>
          </a:p>
          <a:p>
            <a:endParaRPr lang="en-US" sz="2600" i="1" dirty="0" smtClean="0"/>
          </a:p>
          <a:p>
            <a:pPr>
              <a:buFont typeface="Symbol"/>
              <a:buChar char="Þ"/>
            </a:pPr>
            <a:r>
              <a:rPr lang="en-US" sz="2600" dirty="0" smtClean="0"/>
              <a:t>You will never know whether the method/class/sub-system behaves as documented / expected until you try == first-hand experience is the best</a:t>
            </a:r>
          </a:p>
          <a:p>
            <a:pPr>
              <a:buFont typeface="Symbol"/>
              <a:buChar char="Þ"/>
            </a:pPr>
            <a:endParaRPr lang="en-US" sz="2600" dirty="0" smtClean="0"/>
          </a:p>
          <a:p>
            <a:pPr>
              <a:buFont typeface="Symbol"/>
              <a:buChar char="Þ"/>
            </a:pPr>
            <a:r>
              <a:rPr lang="en-US" sz="2600" dirty="0" smtClean="0"/>
              <a:t>If you are unsure about the technology, do not go on wild implementing features in real-project, play with the technology elsewhere, </a:t>
            </a:r>
            <a:r>
              <a:rPr lang="en-US" sz="2600" dirty="0" smtClean="0"/>
              <a:t>safely </a:t>
            </a:r>
          </a:p>
          <a:p>
            <a:pPr>
              <a:buNone/>
            </a:pPr>
            <a:r>
              <a:rPr lang="en-US" sz="2600" dirty="0" smtClean="0"/>
              <a:t>	</a:t>
            </a:r>
            <a:r>
              <a:rPr lang="en-US" sz="2600" dirty="0" smtClean="0"/>
              <a:t>(~ sort of SPIKEs in XP terminology)</a:t>
            </a:r>
            <a:endParaRPr lang="en-US" sz="26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Extreme Programming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Pair Programming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251520" y="1631175"/>
            <a:ext cx="8640960" cy="4966177"/>
          </a:xfrm>
        </p:spPr>
        <p:txBody>
          <a:bodyPr>
            <a:normAutofit lnSpcReduction="10000"/>
          </a:bodyPr>
          <a:lstStyle/>
          <a:p>
            <a:r>
              <a:rPr lang="en-US" sz="2600" dirty="0" smtClean="0"/>
              <a:t>Two roles: Driver and Navigator</a:t>
            </a:r>
          </a:p>
          <a:p>
            <a:endParaRPr lang="en-US" sz="2600" dirty="0" smtClean="0"/>
          </a:p>
          <a:p>
            <a:r>
              <a:rPr lang="en-US" sz="2600" dirty="0" smtClean="0"/>
              <a:t>Driver</a:t>
            </a:r>
          </a:p>
          <a:p>
            <a:pPr lvl="1"/>
            <a:r>
              <a:rPr lang="en-US" sz="2200" dirty="0" smtClean="0"/>
              <a:t>Writes the code</a:t>
            </a:r>
          </a:p>
          <a:p>
            <a:r>
              <a:rPr lang="en-US" sz="2600" dirty="0" smtClean="0"/>
              <a:t>Navigator </a:t>
            </a:r>
            <a:r>
              <a:rPr lang="en-US" sz="2600" i="1" dirty="0" smtClean="0"/>
              <a:t>(preferably in this order)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 smtClean="0"/>
              <a:t>Reviews each line of the code</a:t>
            </a:r>
          </a:p>
          <a:p>
            <a:pPr lvl="2"/>
            <a:r>
              <a:rPr lang="en-US" sz="1800" dirty="0" smtClean="0"/>
              <a:t>Typos</a:t>
            </a:r>
          </a:p>
          <a:p>
            <a:pPr lvl="2"/>
            <a:r>
              <a:rPr lang="en-US" sz="1800" dirty="0" smtClean="0"/>
              <a:t>Coding standards</a:t>
            </a:r>
          </a:p>
          <a:p>
            <a:pPr lvl="2"/>
            <a:r>
              <a:rPr lang="en-US" sz="1800" dirty="0" smtClean="0"/>
              <a:t>Bugs!!!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 smtClean="0"/>
              <a:t>Thinks about “next step”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 smtClean="0"/>
              <a:t>Thinks about the overall architecture</a:t>
            </a:r>
          </a:p>
          <a:p>
            <a:pPr marL="621792" indent="-457200"/>
            <a:endParaRPr lang="en-US" sz="2600" dirty="0" smtClean="0"/>
          </a:p>
          <a:p>
            <a:pPr marL="621792" indent="-457200"/>
            <a:r>
              <a:rPr lang="en-US" sz="2600" dirty="0" smtClean="0"/>
              <a:t>Let’s form pairs!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Extreme Programming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Task – Visualization of Binary Search Tree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251520" y="1631175"/>
            <a:ext cx="8640960" cy="4966177"/>
          </a:xfrm>
        </p:spPr>
        <p:txBody>
          <a:bodyPr>
            <a:normAutofit/>
          </a:bodyPr>
          <a:lstStyle/>
          <a:p>
            <a:r>
              <a:rPr lang="en-US" sz="2600" dirty="0" smtClean="0"/>
              <a:t>Download the template: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  <a:hlinkClick r:id="rId3"/>
              </a:rPr>
              <a:t>http://goo.gl/WkLMWR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endParaRPr lang="en-US" sz="2600" dirty="0" smtClean="0"/>
          </a:p>
          <a:p>
            <a:r>
              <a:rPr lang="en-US" sz="2600" dirty="0" smtClean="0"/>
              <a:t>Provide a way to visualize a binary search </a:t>
            </a:r>
            <a:r>
              <a:rPr lang="en-US" sz="2600" dirty="0" smtClean="0"/>
              <a:t>tree</a:t>
            </a:r>
          </a:p>
          <a:p>
            <a:pPr lvl="1"/>
            <a:r>
              <a:rPr lang="en-US" sz="2200" dirty="0" smtClean="0"/>
              <a:t>Come up with a </a:t>
            </a:r>
            <a:r>
              <a:rPr lang="en-US" sz="2200" dirty="0" err="1" smtClean="0"/>
              <a:t>metaphore</a:t>
            </a:r>
            <a:r>
              <a:rPr lang="en-US" sz="2200" dirty="0" smtClean="0"/>
              <a:t> for the visualization</a:t>
            </a:r>
            <a:endParaRPr lang="en-US" sz="2200" dirty="0" smtClean="0"/>
          </a:p>
          <a:p>
            <a:pPr lvl="1"/>
            <a:r>
              <a:rPr lang="en-US" sz="2200" dirty="0" smtClean="0"/>
              <a:t>Binary tree-like layout</a:t>
            </a:r>
          </a:p>
          <a:p>
            <a:pPr lvl="2"/>
            <a:r>
              <a:rPr lang="en-US" sz="1800" dirty="0" smtClean="0"/>
              <a:t>Node as a circle with a number in its center</a:t>
            </a:r>
          </a:p>
          <a:p>
            <a:pPr lvl="2"/>
            <a:r>
              <a:rPr lang="en-US" sz="1800" dirty="0" smtClean="0"/>
              <a:t>Edges between parent-child</a:t>
            </a:r>
          </a:p>
          <a:p>
            <a:pPr lvl="1"/>
            <a:r>
              <a:rPr lang="en-US" sz="2200" dirty="0" smtClean="0"/>
              <a:t>Repaint on screen resize</a:t>
            </a:r>
          </a:p>
          <a:p>
            <a:pPr lvl="1"/>
            <a:r>
              <a:rPr lang="en-US" sz="2200" dirty="0" smtClean="0"/>
              <a:t>Always fit into “the entire window”</a:t>
            </a:r>
          </a:p>
          <a:p>
            <a:pPr lvl="1"/>
            <a:r>
              <a:rPr lang="en-US" sz="2200" dirty="0" smtClean="0"/>
              <a:t>And be warned… the customer will likely need to change this </a:t>
            </a:r>
            <a:r>
              <a:rPr lang="en-US" sz="2200" dirty="0" err="1" smtClean="0"/>
              <a:t>layouting</a:t>
            </a:r>
            <a:r>
              <a:rPr lang="en-US" sz="2200" dirty="0" smtClean="0"/>
              <a:t> in the future!</a:t>
            </a:r>
          </a:p>
          <a:p>
            <a:pPr lvl="2">
              <a:buNone/>
            </a:pPr>
            <a:r>
              <a:rPr lang="en-US" sz="1800" dirty="0" smtClean="0"/>
              <a:t>=&gt; Try to separate “drawing commands” from the “</a:t>
            </a:r>
            <a:r>
              <a:rPr lang="en-US" sz="1800" dirty="0" err="1" smtClean="0"/>
              <a:t>layouting</a:t>
            </a:r>
            <a:r>
              <a:rPr lang="en-US" sz="1800" dirty="0" smtClean="0"/>
              <a:t> algorithm” </a:t>
            </a:r>
          </a:p>
          <a:p>
            <a:pPr lvl="1"/>
            <a:endParaRPr lang="en-US" sz="2200" dirty="0" smtClean="0"/>
          </a:p>
          <a:p>
            <a:endParaRPr lang="en-US" sz="26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3706" y="3284984"/>
            <a:ext cx="7836588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Extreme Programming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The Task – Visualization of Binary Search Tree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251520" y="1631175"/>
            <a:ext cx="8640960" cy="4966177"/>
          </a:xfrm>
        </p:spPr>
        <p:txBody>
          <a:bodyPr>
            <a:normAutofit/>
          </a:bodyPr>
          <a:lstStyle/>
          <a:p>
            <a:r>
              <a:rPr lang="en-US" sz="2600" dirty="0" smtClean="0"/>
              <a:t>Fixed Layout</a:t>
            </a:r>
          </a:p>
          <a:p>
            <a:pPr lvl="1"/>
            <a:r>
              <a:rPr lang="en-US" sz="2200" dirty="0" smtClean="0"/>
              <a:t>Tree Height / Layer-depth determines the layout</a:t>
            </a:r>
          </a:p>
          <a:p>
            <a:endParaRPr lang="en-US" sz="2600" dirty="0" smtClean="0"/>
          </a:p>
          <a:p>
            <a:pPr lvl="1"/>
            <a:endParaRPr lang="en-US" sz="2200" dirty="0" smtClean="0"/>
          </a:p>
          <a:p>
            <a:endParaRPr lang="en-US" sz="26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Extreme Programming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The Task – Visualization of Binary Search Tree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251520" y="1631175"/>
            <a:ext cx="8640960" cy="4966177"/>
          </a:xfrm>
        </p:spPr>
        <p:txBody>
          <a:bodyPr>
            <a:normAutofit/>
          </a:bodyPr>
          <a:lstStyle/>
          <a:p>
            <a:r>
              <a:rPr lang="en-US" sz="2600" dirty="0" smtClean="0"/>
              <a:t>Fixed Layout</a:t>
            </a:r>
          </a:p>
          <a:p>
            <a:pPr lvl="1"/>
            <a:r>
              <a:rPr lang="en-US" sz="2200" dirty="0" smtClean="0"/>
              <a:t>Tree Height / Layer-depth determines the layout</a:t>
            </a:r>
          </a:p>
          <a:p>
            <a:pPr lvl="1"/>
            <a:r>
              <a:rPr lang="en-US" sz="2200" dirty="0" smtClean="0"/>
              <a:t>Even if the tree is not full, the positions of respective nodes do not changes</a:t>
            </a:r>
            <a:endParaRPr lang="en-US" sz="2600" dirty="0" smtClean="0"/>
          </a:p>
          <a:p>
            <a:pPr lvl="1"/>
            <a:endParaRPr lang="en-US" sz="2200" dirty="0" smtClean="0"/>
          </a:p>
          <a:p>
            <a:endParaRPr lang="en-US" sz="2600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744" y="3301348"/>
            <a:ext cx="7920000" cy="2719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Extreme Programming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The Task – Visualization of Binary Search Tree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251520" y="1631175"/>
            <a:ext cx="8640960" cy="4966177"/>
          </a:xfrm>
        </p:spPr>
        <p:txBody>
          <a:bodyPr>
            <a:normAutofit/>
          </a:bodyPr>
          <a:lstStyle/>
          <a:p>
            <a:r>
              <a:rPr lang="en-US" sz="2600" dirty="0" smtClean="0"/>
              <a:t>GOOD LUC</a:t>
            </a:r>
            <a:r>
              <a:rPr lang="cs-CZ" sz="2600" dirty="0" smtClean="0"/>
              <a:t>K</a:t>
            </a:r>
            <a:r>
              <a:rPr lang="en-US" sz="2600" dirty="0" smtClean="0"/>
              <a:t>!</a:t>
            </a:r>
          </a:p>
          <a:p>
            <a:endParaRPr lang="en-US" sz="2600" dirty="0" smtClean="0"/>
          </a:p>
          <a:p>
            <a:pPr marL="633222" indent="-514350">
              <a:buFont typeface="+mj-lt"/>
              <a:buAutoNum type="arabicPeriod"/>
            </a:pPr>
            <a:r>
              <a:rPr lang="en-US" sz="2600" dirty="0" smtClean="0"/>
              <a:t>Decide on Driver &amp; Navigator</a:t>
            </a:r>
          </a:p>
          <a:p>
            <a:pPr marL="633222" indent="-514350">
              <a:buFont typeface="+mj-lt"/>
              <a:buAutoNum type="arabicPeriod"/>
            </a:pPr>
            <a:r>
              <a:rPr lang="en-US" sz="2600" dirty="0" smtClean="0"/>
              <a:t>Analyze existing code base together</a:t>
            </a:r>
          </a:p>
          <a:p>
            <a:pPr marL="633222" indent="-514350">
              <a:buFont typeface="+mj-lt"/>
              <a:buAutoNum type="arabicPeriod"/>
            </a:pPr>
            <a:r>
              <a:rPr lang="en-US" sz="2600" dirty="0" smtClean="0"/>
              <a:t>Analyze the task together and come up with solution for the </a:t>
            </a:r>
            <a:r>
              <a:rPr lang="en-US" sz="2600" dirty="0" err="1" smtClean="0"/>
              <a:t>layouting</a:t>
            </a:r>
            <a:r>
              <a:rPr lang="en-US" sz="2600" dirty="0" smtClean="0"/>
              <a:t> algorithm</a:t>
            </a:r>
          </a:p>
          <a:p>
            <a:pPr marL="633222" indent="-514350">
              <a:buFont typeface="+mj-lt"/>
              <a:buAutoNum type="arabicPeriod"/>
            </a:pPr>
            <a:r>
              <a:rPr lang="en-US" sz="2600" dirty="0" smtClean="0"/>
              <a:t>Design an architecture for algorithm implementation</a:t>
            </a:r>
          </a:p>
          <a:p>
            <a:pPr marL="925830" lvl="1" indent="-514350"/>
            <a:r>
              <a:rPr lang="en-US" sz="2200" dirty="0" smtClean="0"/>
              <a:t>Beware, the </a:t>
            </a:r>
            <a:r>
              <a:rPr lang="en-US" sz="2200" dirty="0" err="1" smtClean="0"/>
              <a:t>layouting</a:t>
            </a:r>
            <a:r>
              <a:rPr lang="en-US" sz="2200" dirty="0" smtClean="0"/>
              <a:t> algorithm will likely be changed in the future</a:t>
            </a:r>
          </a:p>
          <a:p>
            <a:pPr marL="925830" lvl="1" indent="-514350"/>
            <a:r>
              <a:rPr lang="en-US" sz="2200" dirty="0" smtClean="0"/>
              <a:t>But do not </a:t>
            </a:r>
            <a:r>
              <a:rPr lang="en-US" sz="2200" dirty="0" smtClean="0"/>
              <a:t>over-engineer </a:t>
            </a:r>
            <a:r>
              <a:rPr lang="en-US" sz="2200" dirty="0" smtClean="0"/>
              <a:t>this!</a:t>
            </a:r>
          </a:p>
          <a:p>
            <a:pPr marL="633222" indent="-514350">
              <a:buFont typeface="+mj-lt"/>
              <a:buAutoNum type="arabicPeriod"/>
            </a:pPr>
            <a:r>
              <a:rPr lang="en-US" sz="2600" dirty="0" smtClean="0"/>
              <a:t>Code it!</a:t>
            </a:r>
          </a:p>
          <a:p>
            <a:pPr lvl="1"/>
            <a:endParaRPr lang="en-US" sz="2200" dirty="0" smtClean="0"/>
          </a:p>
          <a:p>
            <a:endParaRPr lang="en-US" sz="26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686800" cy="1252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Extreme Programming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Homework – Flexible Layout for Binary Tree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251520" y="1631175"/>
            <a:ext cx="8640960" cy="4966177"/>
          </a:xfrm>
        </p:spPr>
        <p:txBody>
          <a:bodyPr>
            <a:normAutofit/>
          </a:bodyPr>
          <a:lstStyle/>
          <a:p>
            <a:pPr marL="914400" lvl="1" indent="-457200">
              <a:buNone/>
            </a:pPr>
            <a:r>
              <a:rPr lang="en-US" sz="2200" dirty="0" smtClean="0"/>
              <a:t>Continue the work on your code alone and: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 smtClean="0"/>
              <a:t>Provide a way to add “multiple numbers comma separated” at once (new text box, new button)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 smtClean="0"/>
              <a:t>Implement flexible layout for the tree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3706" y="2780928"/>
            <a:ext cx="7836588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Extreme Programming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Homework – Flexible Layout for Binary Tree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251520" y="1631175"/>
            <a:ext cx="8640960" cy="4966177"/>
          </a:xfrm>
        </p:spPr>
        <p:txBody>
          <a:bodyPr>
            <a:normAutofit/>
          </a:bodyPr>
          <a:lstStyle/>
          <a:p>
            <a:r>
              <a:rPr lang="en-US" sz="2600" dirty="0" smtClean="0"/>
              <a:t>Fixed Layout</a:t>
            </a:r>
          </a:p>
          <a:p>
            <a:endParaRPr lang="en-US" sz="2600" dirty="0" smtClean="0"/>
          </a:p>
          <a:p>
            <a:pPr lvl="1"/>
            <a:endParaRPr lang="en-US" sz="2200" dirty="0" smtClean="0"/>
          </a:p>
          <a:p>
            <a:endParaRPr lang="en-US" sz="26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Extreme Programming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Homework – Flexible Layout for Binary Tree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251520" y="1631175"/>
            <a:ext cx="8640960" cy="4966177"/>
          </a:xfrm>
        </p:spPr>
        <p:txBody>
          <a:bodyPr>
            <a:normAutofit/>
          </a:bodyPr>
          <a:lstStyle/>
          <a:p>
            <a:r>
              <a:rPr lang="en-US" sz="2600" dirty="0" smtClean="0"/>
              <a:t>Fixed Layout</a:t>
            </a:r>
          </a:p>
          <a:p>
            <a:pPr lvl="1"/>
            <a:r>
              <a:rPr lang="en-US" sz="2200" dirty="0" smtClean="0"/>
              <a:t>Tree Height / Layer-depth determines the layout</a:t>
            </a:r>
          </a:p>
          <a:p>
            <a:endParaRPr lang="en-US" sz="2600" dirty="0" smtClean="0"/>
          </a:p>
          <a:p>
            <a:pPr lvl="1"/>
            <a:endParaRPr lang="en-US" sz="2200" dirty="0" smtClean="0"/>
          </a:p>
          <a:p>
            <a:endParaRPr lang="en-US" sz="2600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744" y="2800682"/>
            <a:ext cx="7920000" cy="2719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Workshop 10</a:t>
            </a:r>
            <a:br>
              <a:rPr lang="en-US" dirty="0" smtClean="0"/>
            </a:br>
            <a:r>
              <a:rPr lang="cs-CZ" sz="36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Outline</a:t>
            </a:r>
            <a:endParaRPr lang="cs-CZ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5362" name="Picture 2" descr="D:\Workspaces\Pogamut-Lectures-Trunk\Lectures\AB2013-Lectures\Lecture0\Lecture\q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3717032"/>
            <a:ext cx="2343117" cy="2952328"/>
          </a:xfrm>
          <a:prstGeom prst="rect">
            <a:avLst/>
          </a:prstGeom>
          <a:noFill/>
        </p:spPr>
      </p:pic>
      <p:sp>
        <p:nvSpPr>
          <p:cNvPr id="4" name="Zástupný symbol pro obsah 2"/>
          <p:cNvSpPr txBox="1">
            <a:spLocks/>
          </p:cNvSpPr>
          <p:nvPr/>
        </p:nvSpPr>
        <p:spPr>
          <a:xfrm>
            <a:off x="539552" y="1844824"/>
            <a:ext cx="8229600" cy="4608511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633222" lvl="0" indent="-514350">
              <a:buClr>
                <a:schemeClr val="accent1"/>
              </a:buClr>
              <a:buSzPct val="80000"/>
              <a:buFont typeface="+mj-lt"/>
              <a:buAutoNum type="arabicPeriod"/>
              <a:defRPr/>
            </a:pPr>
            <a:r>
              <a:rPr lang="cs-CZ" sz="3200" dirty="0" smtClean="0"/>
              <a:t>Test</a:t>
            </a:r>
            <a:endParaRPr lang="en-US" sz="3200" dirty="0" smtClean="0"/>
          </a:p>
          <a:p>
            <a:pPr marL="633222" lvl="0" indent="-514350">
              <a:buClr>
                <a:schemeClr val="accent1"/>
              </a:buClr>
              <a:buSzPct val="80000"/>
              <a:buFont typeface="+mj-lt"/>
              <a:buAutoNum type="arabicPeriod"/>
              <a:defRPr/>
            </a:pPr>
            <a:r>
              <a:rPr lang="en-US" sz="3200" dirty="0" smtClean="0"/>
              <a:t>Extreme Programming</a:t>
            </a:r>
          </a:p>
          <a:p>
            <a:pPr marL="633222" lvl="0" indent="-514350">
              <a:buClr>
                <a:schemeClr val="accent1"/>
              </a:buClr>
              <a:buSzPct val="80000"/>
              <a:buFont typeface="+mj-lt"/>
              <a:buAutoNum type="arabicPeriod"/>
              <a:defRPr/>
            </a:pPr>
            <a:r>
              <a:rPr lang="en-US" sz="3200" dirty="0" smtClean="0"/>
              <a:t>Homework</a:t>
            </a:r>
            <a:endParaRPr lang="en-US" sz="3200" i="1" dirty="0" smtClean="0"/>
          </a:p>
          <a:p>
            <a:pPr marL="633222" lvl="0" indent="-514350">
              <a:buClr>
                <a:schemeClr val="accent1"/>
              </a:buClr>
              <a:buSzPct val="80000"/>
              <a:buFont typeface="+mj-lt"/>
              <a:buAutoNum type="arabicPeriod"/>
              <a:defRPr/>
            </a:pPr>
            <a:endParaRPr lang="en-US" sz="3200" dirty="0" smtClean="0"/>
          </a:p>
          <a:p>
            <a:pPr marL="633222" lvl="0" indent="-514350">
              <a:buClr>
                <a:schemeClr val="accent1"/>
              </a:buClr>
              <a:buSzPct val="80000"/>
              <a:buFont typeface="+mj-lt"/>
              <a:buAutoNum type="arabicPeriod"/>
              <a:defRPr/>
            </a:pPr>
            <a:endParaRPr lang="en-US" sz="3200" dirty="0" smtClean="0"/>
          </a:p>
          <a:p>
            <a:pPr marL="633222" lvl="0" indent="-514350">
              <a:buClr>
                <a:schemeClr val="accent1"/>
              </a:buClr>
              <a:buSzPct val="80000"/>
              <a:buFont typeface="+mj-lt"/>
              <a:buAutoNum type="arabicPeriod"/>
              <a:defRPr/>
            </a:pPr>
            <a:endParaRPr lang="en-US" sz="3200" dirty="0" smtClean="0"/>
          </a:p>
        </p:txBody>
      </p:sp>
      <p:pic>
        <p:nvPicPr>
          <p:cNvPr id="5" name="Picture 2" descr="D:\Workspaces\Pogamut-Lectures-Trunk\Lectures\AB2013-Lectures\Lecture0\Lecture\q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5024" y="5013176"/>
            <a:ext cx="1314431" cy="1656184"/>
          </a:xfrm>
          <a:prstGeom prst="rect">
            <a:avLst/>
          </a:prstGeom>
          <a:noFill/>
        </p:spPr>
      </p:pic>
      <p:pic>
        <p:nvPicPr>
          <p:cNvPr id="6" name="Picture 2" descr="D:\Workspaces\Pogamut-Lectures-Trunk\Lectures\AB2013-Lectures\Lecture0\Lecture\q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05627" y="5756298"/>
            <a:ext cx="724652" cy="913062"/>
          </a:xfrm>
          <a:prstGeom prst="rect">
            <a:avLst/>
          </a:prstGeom>
          <a:noFill/>
        </p:spPr>
      </p:pic>
      <p:pic>
        <p:nvPicPr>
          <p:cNvPr id="7" name="Picture 2" descr="D:\Workspaces\Pogamut-Lectures-Trunk\Lectures\AB2013-Lectures\Lecture0\Lecture\q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6210592"/>
            <a:ext cx="364101" cy="458768"/>
          </a:xfrm>
          <a:prstGeom prst="rect">
            <a:avLst/>
          </a:prstGeom>
          <a:noFill/>
        </p:spPr>
      </p:pic>
      <p:pic>
        <p:nvPicPr>
          <p:cNvPr id="8" name="Picture 2" descr="D:\Workspaces\Pogamut-Lectures-Trunk\Lectures\AB2013-Lectures\Lecture0\Lecture\qm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90654" y="6453336"/>
            <a:ext cx="171445" cy="216025"/>
          </a:xfrm>
          <a:prstGeom prst="rect">
            <a:avLst/>
          </a:prstGeom>
          <a:noFill/>
        </p:spPr>
      </p:pic>
      <p:pic>
        <p:nvPicPr>
          <p:cNvPr id="9" name="Picture 2" descr="D:\Workspaces\Pogamut-Lectures-Trunk\Lectures\AB2013-Lectures\Lecture0\Lecture\qm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58037" y="6565821"/>
            <a:ext cx="82172" cy="103539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Extreme Programming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Homework – Flexible Layout for Binary Tree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251520" y="1631175"/>
            <a:ext cx="8640960" cy="4966177"/>
          </a:xfrm>
        </p:spPr>
        <p:txBody>
          <a:bodyPr>
            <a:normAutofit/>
          </a:bodyPr>
          <a:lstStyle/>
          <a:p>
            <a:r>
              <a:rPr lang="en-US" sz="2600" dirty="0" smtClean="0"/>
              <a:t>Flexible Layout</a:t>
            </a:r>
          </a:p>
          <a:p>
            <a:pPr lvl="1"/>
            <a:r>
              <a:rPr lang="en-US" sz="2200" dirty="0" smtClean="0"/>
              <a:t>Sub-tree width determines the layout</a:t>
            </a:r>
          </a:p>
          <a:p>
            <a:endParaRPr lang="en-US" sz="2600" dirty="0" smtClean="0"/>
          </a:p>
          <a:p>
            <a:pPr lvl="1"/>
            <a:endParaRPr lang="en-US" sz="2200" dirty="0" smtClean="0"/>
          </a:p>
          <a:p>
            <a:endParaRPr lang="en-US" sz="2600" dirty="0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2924944"/>
            <a:ext cx="5572125" cy="347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Assignment 10</a:t>
            </a:r>
            <a:br>
              <a:rPr lang="en-US" dirty="0" smtClean="0"/>
            </a:br>
            <a:r>
              <a:rPr lang="cs-CZ" sz="36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Send</a:t>
            </a:r>
            <a:r>
              <a:rPr lang="cs-CZ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36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me</a:t>
            </a:r>
            <a:r>
              <a:rPr lang="cs-CZ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36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an</a:t>
            </a:r>
            <a:r>
              <a:rPr lang="cs-CZ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email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Font typeface="Wingdings" pitchFamily="2" charset="2"/>
              <a:buChar char="§"/>
            </a:pPr>
            <a:r>
              <a:rPr lang="en-US" sz="2000" dirty="0" smtClean="0">
                <a:latin typeface="+mj-lt"/>
                <a:cs typeface="Courier New" pitchFamily="49" charset="0"/>
              </a:rPr>
              <a:t>Email: </a:t>
            </a:r>
            <a:r>
              <a:rPr lang="en-US" sz="2000" b="1" dirty="0" smtClean="0">
                <a:latin typeface="+mj-lt"/>
                <a:cs typeface="Courier New" pitchFamily="49" charset="0"/>
                <a:hlinkClick r:id="rId2"/>
              </a:rPr>
              <a:t>jakub.gemrot@gmail.com</a:t>
            </a:r>
            <a:endParaRPr lang="en-US" sz="2000" b="1" dirty="0" smtClean="0">
              <a:latin typeface="+mj-lt"/>
              <a:cs typeface="Courier New" pitchFamily="49" charset="0"/>
            </a:endParaRPr>
          </a:p>
          <a:p>
            <a:pPr marL="633222" indent="-514350">
              <a:buFont typeface="Wingdings" pitchFamily="2" charset="2"/>
              <a:buChar char="§"/>
            </a:pPr>
            <a:endParaRPr lang="en-US" sz="2000" dirty="0" smtClean="0">
              <a:latin typeface="+mj-lt"/>
              <a:cs typeface="Courier New" pitchFamily="49" charset="0"/>
            </a:endParaRPr>
          </a:p>
          <a:p>
            <a:pPr marL="633222" indent="-514350">
              <a:buFont typeface="Wingdings" pitchFamily="2" charset="2"/>
              <a:buChar char="§"/>
            </a:pPr>
            <a:r>
              <a:rPr lang="en-US" sz="2000" dirty="0" smtClean="0">
                <a:latin typeface="+mj-lt"/>
                <a:cs typeface="Courier New" pitchFamily="49" charset="0"/>
              </a:rPr>
              <a:t>Subject: </a:t>
            </a:r>
            <a:r>
              <a:rPr lang="en-US" sz="2000" b="1" dirty="0" smtClean="0">
                <a:latin typeface="+mj-lt"/>
                <a:cs typeface="Courier New" pitchFamily="49" charset="0"/>
              </a:rPr>
              <a:t>Programming II – </a:t>
            </a:r>
            <a:r>
              <a:rPr lang="en-US" sz="2000" b="1" dirty="0" smtClean="0">
                <a:latin typeface="+mj-lt"/>
                <a:cs typeface="Courier New" pitchFamily="49" charset="0"/>
              </a:rPr>
              <a:t>2016 </a:t>
            </a:r>
            <a:r>
              <a:rPr lang="en-US" sz="2000" b="1" dirty="0" smtClean="0">
                <a:latin typeface="+mj-lt"/>
                <a:cs typeface="Courier New" pitchFamily="49" charset="0"/>
              </a:rPr>
              <a:t>– Assignment </a:t>
            </a:r>
            <a:r>
              <a:rPr lang="en-US" sz="2000" b="1" dirty="0" smtClean="0">
                <a:latin typeface="+mj-lt"/>
                <a:cs typeface="Courier New" pitchFamily="49" charset="0"/>
              </a:rPr>
              <a:t>10</a:t>
            </a:r>
          </a:p>
          <a:p>
            <a:pPr marL="633222" indent="-514350">
              <a:buFont typeface="Wingdings" pitchFamily="2" charset="2"/>
              <a:buChar char="§"/>
            </a:pPr>
            <a:endParaRPr lang="en-US" sz="2000" b="1" dirty="0" smtClean="0">
              <a:latin typeface="+mj-lt"/>
              <a:cs typeface="Courier New" pitchFamily="49" charset="0"/>
            </a:endParaRPr>
          </a:p>
          <a:p>
            <a:pPr marL="633222" indent="-514350">
              <a:buFont typeface="Wingdings" pitchFamily="2" charset="2"/>
              <a:buChar char="§"/>
            </a:pPr>
            <a:r>
              <a:rPr lang="en-US" sz="2000" dirty="0" smtClean="0">
                <a:latin typeface="+mj-lt"/>
                <a:cs typeface="Courier New" pitchFamily="49" charset="0"/>
              </a:rPr>
              <a:t>Body: state who you have coded the assignment with</a:t>
            </a:r>
            <a:endParaRPr lang="en-US" sz="2000" dirty="0" smtClean="0">
              <a:latin typeface="+mj-lt"/>
              <a:cs typeface="Courier New" pitchFamily="49" charset="0"/>
            </a:endParaRPr>
          </a:p>
          <a:p>
            <a:pPr marL="633222" indent="-514350">
              <a:buFont typeface="Wingdings" pitchFamily="2" charset="2"/>
              <a:buChar char="§"/>
            </a:pPr>
            <a:endParaRPr lang="en-US" sz="2000" b="1" dirty="0" smtClean="0">
              <a:latin typeface="+mj-lt"/>
              <a:cs typeface="Courier New" pitchFamily="49" charset="0"/>
            </a:endParaRPr>
          </a:p>
          <a:p>
            <a:pPr marL="633222" indent="-514350">
              <a:buFont typeface="Wingdings" pitchFamily="2" charset="2"/>
              <a:buChar char="§"/>
            </a:pPr>
            <a:r>
              <a:rPr lang="en-US" sz="2000" dirty="0" smtClean="0">
                <a:cs typeface="Courier New" pitchFamily="49" charset="0"/>
              </a:rPr>
              <a:t>Zip up the whole solution and send it</a:t>
            </a:r>
            <a:endParaRPr lang="en-US" sz="2000" b="1" dirty="0" smtClean="0">
              <a:latin typeface="+mj-lt"/>
              <a:cs typeface="Courier New" pitchFamily="49" charset="0"/>
            </a:endParaRPr>
          </a:p>
          <a:p>
            <a:pPr marL="633222" indent="-514350">
              <a:buFont typeface="Wingdings" pitchFamily="2" charset="2"/>
              <a:buChar char="§"/>
            </a:pPr>
            <a:endParaRPr lang="en-US" sz="2000" dirty="0" smtClean="0">
              <a:latin typeface="+mj-lt"/>
              <a:cs typeface="Courier New" pitchFamily="49" charset="0"/>
            </a:endParaRPr>
          </a:p>
          <a:p>
            <a:pPr marL="633222" indent="-514350">
              <a:buFont typeface="Wingdings" pitchFamily="2" charset="2"/>
              <a:buChar char="§"/>
            </a:pPr>
            <a:r>
              <a:rPr lang="en-US" sz="2000" dirty="0" smtClean="0">
                <a:latin typeface="+mj-lt"/>
                <a:cs typeface="Courier New" pitchFamily="49" charset="0"/>
              </a:rPr>
              <a:t>You WILL NOT find the assignment in </a:t>
            </a:r>
            <a:r>
              <a:rPr lang="en-US" sz="2000" dirty="0" err="1" smtClean="0">
                <a:latin typeface="+mj-lt"/>
                <a:cs typeface="Courier New" pitchFamily="49" charset="0"/>
              </a:rPr>
              <a:t>CoDex</a:t>
            </a:r>
            <a:r>
              <a:rPr lang="en-US" sz="2000" dirty="0" smtClean="0">
                <a:latin typeface="+mj-lt"/>
                <a:cs typeface="Courier New" pitchFamily="49" charset="0"/>
              </a:rPr>
              <a:t>!</a:t>
            </a:r>
            <a:endParaRPr lang="en-US" sz="2000" b="1" dirty="0" smtClean="0">
              <a:latin typeface="+mj-lt"/>
              <a:cs typeface="Courier New" pitchFamily="49" charset="0"/>
            </a:endParaRPr>
          </a:p>
          <a:p>
            <a:pPr marL="633222" indent="-514350">
              <a:buFont typeface="Wingdings" pitchFamily="2" charset="2"/>
              <a:buChar char="§"/>
            </a:pPr>
            <a:endParaRPr lang="en-US" sz="2000" b="1" dirty="0" smtClean="0">
              <a:latin typeface="+mj-lt"/>
              <a:cs typeface="Courier New" pitchFamily="49" charset="0"/>
            </a:endParaRPr>
          </a:p>
          <a:p>
            <a:pPr marL="633222" indent="-514350">
              <a:buFont typeface="Wingdings" pitchFamily="2" charset="2"/>
              <a:buChar char="§"/>
            </a:pPr>
            <a:r>
              <a:rPr lang="en-US" sz="2000" dirty="0" smtClean="0">
                <a:latin typeface="+mj-lt"/>
                <a:cs typeface="Courier New" pitchFamily="49" charset="0"/>
              </a:rPr>
              <a:t>Deadline:</a:t>
            </a:r>
            <a:r>
              <a:rPr lang="en-US" sz="2000" b="1" dirty="0" smtClean="0">
                <a:latin typeface="+mj-lt"/>
                <a:cs typeface="Courier New" pitchFamily="49" charset="0"/>
              </a:rPr>
              <a:t> </a:t>
            </a:r>
          </a:p>
          <a:p>
            <a:pPr marL="925830" lvl="1" indent="-514350">
              <a:buFont typeface="Wingdings" pitchFamily="2" charset="2"/>
              <a:buChar char="§"/>
            </a:pPr>
            <a:r>
              <a:rPr lang="en-US" sz="1600" b="1" dirty="0" smtClean="0">
                <a:latin typeface="+mj-lt"/>
                <a:cs typeface="Courier New" pitchFamily="49" charset="0"/>
              </a:rPr>
              <a:t>12.5.2015 </a:t>
            </a:r>
            <a:r>
              <a:rPr lang="en-US" sz="1600" b="1" dirty="0" smtClean="0">
                <a:latin typeface="+mj-lt"/>
                <a:cs typeface="Courier New" pitchFamily="49" charset="0"/>
              </a:rPr>
              <a:t>23:59</a:t>
            </a:r>
          </a:p>
          <a:p>
            <a:pPr marL="633222" indent="-514350">
              <a:buFont typeface="Wingdings" pitchFamily="2" charset="2"/>
              <a:buChar char="§"/>
            </a:pPr>
            <a:endParaRPr lang="en-US" sz="2000" b="1" dirty="0" smtClean="0">
              <a:latin typeface="+mj-lt"/>
              <a:cs typeface="Courier New" pitchFamily="49" charset="0"/>
            </a:endParaRPr>
          </a:p>
          <a:p>
            <a:pPr marL="633222" indent="-514350">
              <a:buFont typeface="Wingdings" pitchFamily="2" charset="2"/>
              <a:buChar char="§"/>
            </a:pPr>
            <a:r>
              <a:rPr lang="en-US" sz="2000" dirty="0" smtClean="0">
                <a:latin typeface="+mj-lt"/>
                <a:cs typeface="Courier New" pitchFamily="49" charset="0"/>
              </a:rPr>
              <a:t>Points: 10 + 5 (meeting the deadline)</a:t>
            </a:r>
          </a:p>
          <a:p>
            <a:pPr marL="925830" lvl="1" indent="-514350">
              <a:buNone/>
            </a:pPr>
            <a:endParaRPr lang="en-US" sz="1600" b="1" dirty="0" smtClean="0">
              <a:latin typeface="+mj-lt"/>
              <a:cs typeface="Courier New" pitchFamily="49" charset="0"/>
            </a:endParaRPr>
          </a:p>
          <a:p>
            <a:pPr marL="633222" indent="-514350">
              <a:buFont typeface="Wingdings" pitchFamily="2" charset="2"/>
              <a:buChar char="§"/>
            </a:pPr>
            <a:endParaRPr lang="en-US" sz="1600" b="1" dirty="0" smtClean="0">
              <a:latin typeface="+mj-lt"/>
              <a:cs typeface="Courier New" pitchFamily="49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Questions?</a:t>
            </a:r>
            <a:br>
              <a:rPr lang="en-US" dirty="0" smtClean="0"/>
            </a:br>
            <a:r>
              <a:rPr lang="en-US" sz="4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I sense a soul in search of answers…</a:t>
            </a:r>
            <a:endParaRPr lang="cs-CZ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1"/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46856" y="1827727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lvl="0" indent="-320040">
              <a:buClr>
                <a:schemeClr val="accent1"/>
              </a:buClr>
              <a:buSzPct val="80000"/>
            </a:pP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467544" y="1844824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518864" y="19275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en-US" sz="3000" dirty="0" smtClean="0"/>
              <a:t>In </a:t>
            </a:r>
            <a:r>
              <a:rPr lang="en-US" sz="3000" dirty="0" smtClean="0"/>
              <a:t>case of doubts about the assignment or some other problems don’t hesitate to contact me!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n-US" sz="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96112" lvl="1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Jakub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Gemrot</a:t>
            </a: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53312" lvl="2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2800" dirty="0" smtClean="0">
                <a:hlinkClick r:id="rId2"/>
              </a:rPr>
              <a:t>gemrot@gamedev.cuni.cz</a:t>
            </a:r>
            <a:endParaRPr lang="en-US" sz="2800" dirty="0" smtClean="0"/>
          </a:p>
          <a:p>
            <a:pPr marL="1353312" lvl="2" indent="-320040">
              <a:buClr>
                <a:schemeClr val="accent1"/>
              </a:buClr>
              <a:buSzPct val="80000"/>
            </a:pPr>
            <a:endParaRPr lang="en-US" sz="2800" baseline="0" dirty="0" smtClean="0"/>
          </a:p>
          <a:p>
            <a:pPr marL="438912" indent="-320040">
              <a:buClr>
                <a:schemeClr val="accent1"/>
              </a:buClr>
              <a:buSzPct val="80000"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Test 10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Test</a:t>
            </a:r>
            <a:endParaRPr lang="cs-CZ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323528" y="1772816"/>
            <a:ext cx="8568952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 smtClean="0"/>
              <a:t>Find the test here (no-ads):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  <a:hlinkClick r:id="rId2"/>
              </a:rPr>
              <a:t>https://</a:t>
            </a:r>
            <a:r>
              <a:rPr lang="en-US" b="1" dirty="0" smtClean="0">
                <a:latin typeface="Consolas" pitchFamily="49" charset="0"/>
                <a:cs typeface="Consolas" pitchFamily="49" charset="0"/>
                <a:hlinkClick r:id="rId2"/>
              </a:rPr>
              <a:t>goo.gl/xJVsRH</a:t>
            </a: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endParaRPr lang="en-US" b="1" dirty="0" smtClean="0"/>
          </a:p>
          <a:p>
            <a:r>
              <a:rPr lang="en-US" sz="2600" b="1" dirty="0" smtClean="0"/>
              <a:t>Permanent link:</a:t>
            </a:r>
          </a:p>
          <a:p>
            <a:r>
              <a:rPr lang="en-US" dirty="0" smtClean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docs.google.com/forms/d/177cyBCR07Zw1uLH2YNKmsH64ARGmrXt1Ttg7fepyVlU/viewform</a:t>
            </a:r>
            <a:endParaRPr lang="en-US" dirty="0" smtClean="0"/>
          </a:p>
          <a:p>
            <a:endParaRPr lang="en-US" dirty="0" smtClean="0"/>
          </a:p>
          <a:p>
            <a:r>
              <a:rPr lang="en-US" sz="2600" b="1" dirty="0" smtClean="0"/>
              <a:t>Time for the test: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5 min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Extreme Programming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Software Development Methodology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026" name="Picture 2" descr="D:\Downloads\1791.strip.gif"/>
          <p:cNvPicPr>
            <a:picLocks noChangeAspect="1" noChangeArrowheads="1"/>
          </p:cNvPicPr>
          <p:nvPr/>
        </p:nvPicPr>
        <p:blipFill>
          <a:blip r:embed="rId3" cstate="print"/>
          <a:srcRect r="67051"/>
          <a:stretch>
            <a:fillRect/>
          </a:stretch>
        </p:blipFill>
        <p:spPr bwMode="auto">
          <a:xfrm>
            <a:off x="982456" y="2780929"/>
            <a:ext cx="2365408" cy="2232248"/>
          </a:xfrm>
          <a:prstGeom prst="rect">
            <a:avLst/>
          </a:prstGeom>
          <a:noFill/>
        </p:spPr>
      </p:pic>
      <p:pic>
        <p:nvPicPr>
          <p:cNvPr id="5" name="Picture 2" descr="D:\Downloads\1791.strip.gif"/>
          <p:cNvPicPr>
            <a:picLocks noChangeAspect="1" noChangeArrowheads="1"/>
          </p:cNvPicPr>
          <p:nvPr/>
        </p:nvPicPr>
        <p:blipFill>
          <a:blip r:embed="rId3" cstate="print"/>
          <a:srcRect r="32949"/>
          <a:stretch>
            <a:fillRect/>
          </a:stretch>
        </p:blipFill>
        <p:spPr bwMode="auto">
          <a:xfrm>
            <a:off x="982456" y="2780929"/>
            <a:ext cx="4813680" cy="2232248"/>
          </a:xfrm>
          <a:prstGeom prst="rect">
            <a:avLst/>
          </a:prstGeom>
          <a:noFill/>
        </p:spPr>
      </p:pic>
      <p:pic>
        <p:nvPicPr>
          <p:cNvPr id="6" name="Picture 2" descr="D:\Downloads\1791.strip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2456" y="2780929"/>
            <a:ext cx="7179089" cy="2232248"/>
          </a:xfrm>
          <a:prstGeom prst="rect">
            <a:avLst/>
          </a:prstGeom>
          <a:noFill/>
        </p:spPr>
      </p:pic>
      <p:sp>
        <p:nvSpPr>
          <p:cNvPr id="7" name="Obdélník 6"/>
          <p:cNvSpPr/>
          <p:nvPr/>
        </p:nvSpPr>
        <p:spPr>
          <a:xfrm>
            <a:off x="6012160" y="3140968"/>
            <a:ext cx="792088" cy="1224136"/>
          </a:xfrm>
          <a:prstGeom prst="rect">
            <a:avLst/>
          </a:prstGeom>
          <a:solidFill>
            <a:srgbClr val="E5FE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1" nodeType="withEffect">
                                  <p:stCondLst>
                                    <p:cond delay="39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000"/>
                            </p:stCondLst>
                            <p:childTnLst>
                              <p:par>
                                <p:cTn id="20" presetID="10" presetClass="exit" presetSubtype="0" fill="hold" grpId="0" nodeType="afterEffect">
                                  <p:stCondLst>
                                    <p:cond delay="1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Extreme Programming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Software Development Methodology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2050" name="Picture 2" descr="D:\Downloads\X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1627" y="2420888"/>
            <a:ext cx="7780747" cy="3240360"/>
          </a:xfrm>
          <a:prstGeom prst="rect">
            <a:avLst/>
          </a:prstGeom>
          <a:noFill/>
        </p:spPr>
      </p:pic>
      <p:sp>
        <p:nvSpPr>
          <p:cNvPr id="4" name="Obdélníkový popisek 3"/>
          <p:cNvSpPr/>
          <p:nvPr/>
        </p:nvSpPr>
        <p:spPr>
          <a:xfrm>
            <a:off x="827584" y="1772816"/>
            <a:ext cx="1224136" cy="792088"/>
          </a:xfrm>
          <a:prstGeom prst="wedgeRectCallout">
            <a:avLst>
              <a:gd name="adj1" fmla="val -20833"/>
              <a:gd name="adj2" fmla="val 75693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What the customer wants.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5" name="Obdélníkový popisek 4"/>
          <p:cNvSpPr/>
          <p:nvPr/>
        </p:nvSpPr>
        <p:spPr>
          <a:xfrm>
            <a:off x="107504" y="4797152"/>
            <a:ext cx="1296144" cy="720080"/>
          </a:xfrm>
          <a:prstGeom prst="wedgeRectCallout">
            <a:avLst>
              <a:gd name="adj1" fmla="val 26871"/>
              <a:gd name="adj2" fmla="val -77350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How are we supposed to implement it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6" name="Obdélníkový popisek 5"/>
          <p:cNvSpPr/>
          <p:nvPr/>
        </p:nvSpPr>
        <p:spPr>
          <a:xfrm>
            <a:off x="2339752" y="1916832"/>
            <a:ext cx="1296144" cy="720080"/>
          </a:xfrm>
          <a:prstGeom prst="wedgeRectCallout">
            <a:avLst>
              <a:gd name="adj1" fmla="val 4027"/>
              <a:gd name="adj2" fmla="val 222579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What are we going to do next?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7" name="Obdélníkový popisek 6"/>
          <p:cNvSpPr/>
          <p:nvPr/>
        </p:nvSpPr>
        <p:spPr>
          <a:xfrm>
            <a:off x="2267744" y="5949280"/>
            <a:ext cx="1584176" cy="720080"/>
          </a:xfrm>
          <a:prstGeom prst="wedgeRectCallout">
            <a:avLst>
              <a:gd name="adj1" fmla="val -16801"/>
              <a:gd name="adj2" fmla="val -84606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Clearing implementation doubts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8" name="Obdélníkový popisek 7"/>
          <p:cNvSpPr/>
          <p:nvPr/>
        </p:nvSpPr>
        <p:spPr>
          <a:xfrm>
            <a:off x="4283968" y="5229200"/>
            <a:ext cx="1296144" cy="720080"/>
          </a:xfrm>
          <a:prstGeom prst="wedgeRectCallout">
            <a:avLst>
              <a:gd name="adj1" fmla="val -26880"/>
              <a:gd name="adj2" fmla="val -132982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We’re working like mad!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9" name="Obdélníkový popisek 8"/>
          <p:cNvSpPr/>
          <p:nvPr/>
        </p:nvSpPr>
        <p:spPr>
          <a:xfrm>
            <a:off x="5940152" y="5229200"/>
            <a:ext cx="1296144" cy="1152128"/>
          </a:xfrm>
          <a:prstGeom prst="wedgeRectCallout">
            <a:avLst>
              <a:gd name="adj1" fmla="val -26880"/>
              <a:gd name="adj2" fmla="val -101991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Does it meet customer’s expectations?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10" name="Obdélníkový popisek 9"/>
          <p:cNvSpPr/>
          <p:nvPr/>
        </p:nvSpPr>
        <p:spPr>
          <a:xfrm>
            <a:off x="7452320" y="5229200"/>
            <a:ext cx="1296144" cy="1152128"/>
          </a:xfrm>
          <a:prstGeom prst="wedgeRectCallout">
            <a:avLst>
              <a:gd name="adj1" fmla="val -17474"/>
              <a:gd name="adj2" fmla="val -104259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Let the customer to use it.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11" name="Obdélníkový popisek 10"/>
          <p:cNvSpPr/>
          <p:nvPr/>
        </p:nvSpPr>
        <p:spPr>
          <a:xfrm>
            <a:off x="4355976" y="2492896"/>
            <a:ext cx="1296144" cy="504056"/>
          </a:xfrm>
          <a:prstGeom prst="wedgeRectCallout">
            <a:avLst>
              <a:gd name="adj1" fmla="val -32255"/>
              <a:gd name="adj2" fmla="val 216359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1-3 weeks</a:t>
            </a:r>
            <a:endParaRPr lang="cs-CZ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Extreme Programming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Software Development Methodology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3074" name="Picture 2" descr="D:\Downloads\XP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5971" y="1700808"/>
            <a:ext cx="6972058" cy="4248472"/>
          </a:xfrm>
          <a:prstGeom prst="rect">
            <a:avLst/>
          </a:prstGeom>
          <a:noFill/>
        </p:spPr>
      </p:pic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107504" y="6021289"/>
            <a:ext cx="8928992" cy="7920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600" dirty="0" smtClean="0">
                <a:latin typeface="+mj-lt"/>
                <a:cs typeface="Courier New" pitchFamily="49" charset="0"/>
              </a:rPr>
              <a:t>Today, a programmer needs to be able to do all kinds of “jobs”.</a:t>
            </a:r>
            <a:endParaRPr lang="en-US" sz="17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Extreme Programming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Software Development Methodology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251520" y="1631175"/>
            <a:ext cx="8640960" cy="4966177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+mj-lt"/>
                <a:cs typeface="Courier New" pitchFamily="49" charset="0"/>
              </a:rPr>
              <a:t>Important for teams!</a:t>
            </a:r>
          </a:p>
          <a:p>
            <a:pPr lvl="1"/>
            <a:r>
              <a:rPr lang="en-US" sz="2200" dirty="0" smtClean="0">
                <a:latin typeface="+mj-lt"/>
                <a:cs typeface="Courier New" pitchFamily="49" charset="0"/>
              </a:rPr>
              <a:t>Which we sort-of lack here…</a:t>
            </a:r>
          </a:p>
          <a:p>
            <a:endParaRPr lang="en-US" sz="2600" dirty="0" smtClean="0">
              <a:latin typeface="+mj-lt"/>
              <a:cs typeface="Courier New" pitchFamily="49" charset="0"/>
            </a:endParaRPr>
          </a:p>
          <a:p>
            <a:r>
              <a:rPr lang="en-US" sz="2600" dirty="0" smtClean="0">
                <a:latin typeface="+mj-lt"/>
                <a:cs typeface="Courier New" pitchFamily="49" charset="0"/>
              </a:rPr>
              <a:t>Alas, we’re going to investigate the following:</a:t>
            </a:r>
          </a:p>
          <a:p>
            <a:pPr lvl="1"/>
            <a:r>
              <a:rPr lang="en-US" sz="2200" dirty="0" smtClean="0">
                <a:cs typeface="Courier New" pitchFamily="49" charset="0"/>
              </a:rPr>
              <a:t>The Code is The Documentation</a:t>
            </a:r>
          </a:p>
          <a:p>
            <a:pPr lvl="2">
              <a:buNone/>
            </a:pPr>
            <a:r>
              <a:rPr lang="en-US" sz="1800" dirty="0" smtClean="0">
                <a:cs typeface="Courier New" pitchFamily="49" charset="0"/>
              </a:rPr>
              <a:t>=&gt; The code should speak for itself</a:t>
            </a:r>
            <a:endParaRPr lang="en-US" sz="2200" dirty="0" smtClean="0">
              <a:cs typeface="Courier New" pitchFamily="49" charset="0"/>
            </a:endParaRPr>
          </a:p>
          <a:p>
            <a:pPr lvl="1"/>
            <a:r>
              <a:rPr lang="en-US" sz="2200" dirty="0" smtClean="0">
                <a:cs typeface="Courier New" pitchFamily="49" charset="0"/>
              </a:rPr>
              <a:t>Pair Programming</a:t>
            </a:r>
          </a:p>
          <a:p>
            <a:pPr lvl="2">
              <a:buNone/>
            </a:pPr>
            <a:r>
              <a:rPr lang="en-US" sz="1800" dirty="0" smtClean="0">
                <a:latin typeface="+mj-lt"/>
                <a:cs typeface="Courier New" pitchFamily="49" charset="0"/>
              </a:rPr>
              <a:t>=&gt; Helps you to focus your thoughts and write bug-less code</a:t>
            </a:r>
          </a:p>
          <a:p>
            <a:endParaRPr lang="en-US" sz="2600" dirty="0" smtClean="0">
              <a:latin typeface="+mj-lt"/>
              <a:cs typeface="Courier New" pitchFamily="49" charset="0"/>
            </a:endParaRPr>
          </a:p>
          <a:p>
            <a:pPr lvl="1"/>
            <a:endParaRPr lang="en-US" sz="17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Extreme Programming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The Code is The Documentation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251520" y="1631175"/>
            <a:ext cx="8640960" cy="4966177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+mj-lt"/>
                <a:cs typeface="Courier New" pitchFamily="49" charset="0"/>
              </a:rPr>
              <a:t>Apart from obvious naming conventions…</a:t>
            </a:r>
          </a:p>
          <a:p>
            <a:endParaRPr lang="en-US" sz="2600" dirty="0" smtClean="0">
              <a:latin typeface="+mj-lt"/>
              <a:cs typeface="Courier New" pitchFamily="49" charset="0"/>
            </a:endParaRPr>
          </a:p>
          <a:p>
            <a:r>
              <a:rPr lang="en-US" sz="2600" dirty="0" smtClean="0">
                <a:latin typeface="+mj-lt"/>
                <a:cs typeface="Courier New" pitchFamily="49" charset="0"/>
              </a:rPr>
              <a:t>Name your temporary variables well</a:t>
            </a:r>
          </a:p>
          <a:p>
            <a:pPr lvl="1"/>
            <a:endParaRPr lang="en-US" sz="1700" dirty="0" smtClean="0"/>
          </a:p>
        </p:txBody>
      </p:sp>
      <p:sp>
        <p:nvSpPr>
          <p:cNvPr id="5" name="Obdélník 4"/>
          <p:cNvSpPr/>
          <p:nvPr/>
        </p:nvSpPr>
        <p:spPr>
          <a:xfrm>
            <a:off x="107504" y="3861048"/>
            <a:ext cx="43204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public Node Add(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num) {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Node n = new Node(num);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	…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n;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Obdélník 5"/>
          <p:cNvSpPr/>
          <p:nvPr/>
        </p:nvSpPr>
        <p:spPr>
          <a:xfrm>
            <a:off x="4283968" y="3876144"/>
            <a:ext cx="46805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public Node Add(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num) {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Node result = new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				Node(num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	…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 result;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Extreme Programming</a:t>
            </a:r>
            <a:br>
              <a:rPr lang="en-US" dirty="0" smtClean="0"/>
            </a:br>
            <a:r>
              <a:rPr lang="en-US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The Code is The Documentation</a:t>
            </a:r>
            <a:endParaRPr lang="cs-CZ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251520" y="1631175"/>
            <a:ext cx="8640960" cy="4966177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+mj-lt"/>
                <a:cs typeface="Courier New" pitchFamily="49" charset="0"/>
              </a:rPr>
              <a:t>Apart from obvious naming conventions…</a:t>
            </a:r>
          </a:p>
          <a:p>
            <a:endParaRPr lang="en-US" sz="2600" dirty="0" smtClean="0">
              <a:latin typeface="+mj-lt"/>
              <a:cs typeface="Courier New" pitchFamily="49" charset="0"/>
            </a:endParaRPr>
          </a:p>
          <a:p>
            <a:r>
              <a:rPr lang="en-US" sz="2600" dirty="0" smtClean="0">
                <a:latin typeface="+mj-lt"/>
                <a:cs typeface="Courier New" pitchFamily="49" charset="0"/>
              </a:rPr>
              <a:t>Avoid obvious I, J, K variable names in for-loops</a:t>
            </a:r>
          </a:p>
          <a:p>
            <a:pPr lvl="1"/>
            <a:endParaRPr lang="en-US" sz="1700" dirty="0" smtClean="0"/>
          </a:p>
        </p:txBody>
      </p:sp>
      <p:sp>
        <p:nvSpPr>
          <p:cNvPr id="5" name="Obdélník 4"/>
          <p:cNvSpPr/>
          <p:nvPr/>
        </p:nvSpPr>
        <p:spPr>
          <a:xfrm>
            <a:off x="107504" y="3861048"/>
            <a:ext cx="43204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lines.Count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++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Obdélník 5"/>
          <p:cNvSpPr/>
          <p:nvPr/>
        </p:nvSpPr>
        <p:spPr>
          <a:xfrm>
            <a:off x="4067944" y="3876144"/>
            <a:ext cx="48965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lineIndex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lineIndex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lines.Count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++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lineIndex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) {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11357</TotalTime>
  <Words>923</Words>
  <Application>Microsoft Office PowerPoint</Application>
  <PresentationFormat>Předvádění na obrazovce (4:3)</PresentationFormat>
  <Paragraphs>206</Paragraphs>
  <Slides>22</Slides>
  <Notes>18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Module</vt:lpstr>
      <vt:lpstr>Programming II</vt:lpstr>
      <vt:lpstr>Workshop 10 Outline</vt:lpstr>
      <vt:lpstr>Test 10 Test</vt:lpstr>
      <vt:lpstr>Extreme Programming Software Development Methodology</vt:lpstr>
      <vt:lpstr>Extreme Programming Software Development Methodology</vt:lpstr>
      <vt:lpstr>Extreme Programming Software Development Methodology</vt:lpstr>
      <vt:lpstr>Extreme Programming Software Development Methodology</vt:lpstr>
      <vt:lpstr>Extreme Programming The Code is The Documentation</vt:lpstr>
      <vt:lpstr>Extreme Programming The Code is The Documentation</vt:lpstr>
      <vt:lpstr>Extreme Programming The Code is The Documentation</vt:lpstr>
      <vt:lpstr>Extreme Programming The Code is The Documentation</vt:lpstr>
      <vt:lpstr>Extreme Programming Pair Programming</vt:lpstr>
      <vt:lpstr>Extreme Programming Task – Visualization of Binary Search Tree</vt:lpstr>
      <vt:lpstr>Extreme Programming The Task – Visualization of Binary Search Tree</vt:lpstr>
      <vt:lpstr>Extreme Programming The Task – Visualization of Binary Search Tree</vt:lpstr>
      <vt:lpstr>Extreme Programming The Task – Visualization of Binary Search Tree</vt:lpstr>
      <vt:lpstr>Extreme Programming Homework – Flexible Layout for Binary Tree</vt:lpstr>
      <vt:lpstr>Extreme Programming Homework – Flexible Layout for Binary Tree</vt:lpstr>
      <vt:lpstr>Extreme Programming Homework – Flexible Layout for Binary Tree</vt:lpstr>
      <vt:lpstr>Extreme Programming Homework – Flexible Layout for Binary Tree</vt:lpstr>
      <vt:lpstr>Assignment 10 Send me an email</vt:lpstr>
      <vt:lpstr>Questions? I sense a soul in search of answers…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Pogamut 3</dc:title>
  <dc:creator>Jimmy</dc:creator>
  <cp:lastModifiedBy>Jakub Gemrot</cp:lastModifiedBy>
  <cp:revision>459</cp:revision>
  <dcterms:created xsi:type="dcterms:W3CDTF">2010-03-09T16:35:26Z</dcterms:created>
  <dcterms:modified xsi:type="dcterms:W3CDTF">2016-05-05T10:37:15Z</dcterms:modified>
</cp:coreProperties>
</file>