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95" r:id="rId3"/>
    <p:sldId id="300" r:id="rId4"/>
    <p:sldId id="301" r:id="rId5"/>
    <p:sldId id="315" r:id="rId6"/>
    <p:sldId id="314" r:id="rId7"/>
    <p:sldId id="316" r:id="rId8"/>
    <p:sldId id="317" r:id="rId9"/>
    <p:sldId id="318" r:id="rId10"/>
    <p:sldId id="319" r:id="rId11"/>
    <p:sldId id="320" r:id="rId12"/>
    <p:sldId id="323" r:id="rId13"/>
    <p:sldId id="322" r:id="rId14"/>
    <p:sldId id="321" r:id="rId15"/>
    <p:sldId id="324" r:id="rId16"/>
    <p:sldId id="326" r:id="rId17"/>
    <p:sldId id="325" r:id="rId18"/>
    <p:sldId id="304" r:id="rId19"/>
    <p:sldId id="327" r:id="rId20"/>
    <p:sldId id="305" r:id="rId21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1466" autoAdjust="0"/>
    <p:restoredTop sz="93678" autoAdjust="0"/>
  </p:normalViewPr>
  <p:slideViewPr>
    <p:cSldViewPr>
      <p:cViewPr>
        <p:scale>
          <a:sx n="125" d="100"/>
          <a:sy n="125" d="100"/>
        </p:scale>
        <p:origin x="-1212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1B4B4-8D4E-4EC7-BCC3-31483A26696F}" type="datetimeFigureOut">
              <a:rPr lang="cs-CZ" smtClean="0"/>
              <a:pPr/>
              <a:t>03.03.2016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31770-6E53-4BB6-B007-7CA707BAE8A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Both"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7F107-9092-4649-9B5D-C510422D8708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pPr/>
              <a:t>3/3/2016</a:t>
            </a:fld>
            <a:endParaRPr lang="en-US" dirty="0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pPr/>
              <a:t>3/3/2016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jakub.gemrot@gmail.co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jakub.gemrot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1it-GI5EdCcQNzDyhNkJdk-Ehx0iGSMdgVc_dGQVMGXM/viewform" TargetMode="External"/><Relationship Id="rId2" Type="http://schemas.openxmlformats.org/officeDocument/2006/relationships/hyperlink" Target="https://goo.gl/qO9uh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Programming 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C# Made Easy!</a:t>
            </a:r>
            <a:endParaRPr lang="cs-CZ" dirty="0">
              <a:solidFill>
                <a:schemeClr val="tx2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0538" y="142875"/>
            <a:ext cx="2160587" cy="2160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4838" y="381000"/>
            <a:ext cx="4543425" cy="1392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 anchor="ctr"/>
          <a:lstStyle/>
          <a:p>
            <a:pPr>
              <a:lnSpc>
                <a:spcPct val="100000"/>
              </a:lnSpc>
              <a:buClr>
                <a:srgbClr val="CBCBCB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600" dirty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Faculty of </a:t>
            </a:r>
            <a:r>
              <a:rPr lang="cs-CZ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GB" sz="1600" dirty="0" err="1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athematics</a:t>
            </a:r>
            <a:r>
              <a:rPr lang="en-GB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 sz="1600" dirty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</a:t>
            </a:r>
            <a:r>
              <a:rPr lang="cs-CZ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GB" sz="1600" dirty="0" err="1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hysics</a:t>
            </a:r>
            <a:endParaRPr lang="en-GB" sz="1600" dirty="0"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00000"/>
              </a:lnSpc>
              <a:buClr>
                <a:srgbClr val="CBCBCB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600" dirty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Charles University </a:t>
            </a:r>
            <a:r>
              <a:rPr lang="cs-CZ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</a:t>
            </a:r>
            <a:r>
              <a:rPr lang="en-GB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 sz="1600" dirty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Prague</a:t>
            </a:r>
          </a:p>
          <a:p>
            <a:pPr>
              <a:lnSpc>
                <a:spcPct val="100000"/>
              </a:lnSpc>
              <a:buClr>
                <a:srgbClr val="CBCBCB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GB" sz="1600" baseline="300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rd</a:t>
            </a:r>
            <a:r>
              <a:rPr lang="en-GB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March</a:t>
            </a:r>
            <a:r>
              <a:rPr lang="en-GB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201</a:t>
            </a:r>
            <a:r>
              <a:rPr lang="en-US" sz="1600" dirty="0" smtClean="0">
                <a:solidFill>
                  <a:srgbClr val="C0C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  <a:endParaRPr lang="en-GB" sz="1600" dirty="0"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14348" y="3866095"/>
            <a:ext cx="8072494" cy="1392238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2160" tIns="46080" rIns="92160" bIns="46080" anchor="ctr"/>
          <a:lstStyle/>
          <a:p>
            <a:pPr>
              <a:lnSpc>
                <a:spcPct val="100000"/>
              </a:lnSpc>
              <a:buClr>
                <a:srgbClr val="CBCBCB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Workshop 2 – Gentle C#</a:t>
            </a:r>
            <a:r>
              <a:rPr lang="cs-CZ" sz="3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+ OOP </a:t>
            </a:r>
            <a:r>
              <a:rPr lang="cs-CZ" sz="30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</a:t>
            </a:r>
            <a:endParaRPr lang="en-GB" sz="30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C#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Declaring variables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3528392" cy="4966177"/>
          </a:xfrm>
        </p:spPr>
        <p:txBody>
          <a:bodyPr>
            <a:normAutofit/>
          </a:bodyPr>
          <a:lstStyle/>
          <a:p>
            <a:pPr marL="633222" indent="-514350">
              <a:buNone/>
            </a:pPr>
            <a:r>
              <a:rPr lang="en-US" sz="2800" dirty="0" smtClean="0">
                <a:latin typeface="+mj-lt"/>
                <a:cs typeface="Courier New" pitchFamily="49" charset="0"/>
              </a:rPr>
              <a:t>“Standard” types and their </a:t>
            </a:r>
            <a:r>
              <a:rPr lang="en-US" sz="2800" dirty="0" err="1" smtClean="0">
                <a:latin typeface="+mj-lt"/>
                <a:cs typeface="Courier New" pitchFamily="49" charset="0"/>
              </a:rPr>
              <a:t>nullable</a:t>
            </a:r>
            <a:r>
              <a:rPr lang="en-US" sz="2800" dirty="0" smtClean="0">
                <a:latin typeface="+mj-lt"/>
                <a:cs typeface="Courier New" pitchFamily="49" charset="0"/>
              </a:rPr>
              <a:t> counterparts.</a:t>
            </a:r>
          </a:p>
          <a:p>
            <a:pPr marL="633222" indent="-514350">
              <a:buNone/>
            </a:pPr>
            <a:endParaRPr lang="en-US" sz="2800" dirty="0" smtClean="0">
              <a:latin typeface="+mj-lt"/>
              <a:cs typeface="Courier New" pitchFamily="49" charset="0"/>
            </a:endParaRPr>
          </a:p>
          <a:p>
            <a:pPr marL="633222" indent="-514350">
              <a:buNone/>
            </a:pPr>
            <a:r>
              <a:rPr lang="en-US" sz="2800" dirty="0" smtClean="0">
                <a:latin typeface="+mj-lt"/>
                <a:cs typeface="Courier New" pitchFamily="49" charset="0"/>
              </a:rPr>
              <a:t>Why is there no “string?” … ?</a:t>
            </a:r>
          </a:p>
          <a:p>
            <a:pPr marL="633222" indent="-514350">
              <a:buNone/>
            </a:pPr>
            <a:endParaRPr lang="en-US" sz="2800" dirty="0" smtClean="0">
              <a:latin typeface="+mj-lt"/>
              <a:cs typeface="Courier New" pitchFamily="49" charset="0"/>
            </a:endParaRPr>
          </a:p>
          <a:p>
            <a:pPr marL="633222" indent="-514350">
              <a:buNone/>
            </a:pPr>
            <a:r>
              <a:rPr lang="en-US" sz="2800" dirty="0" smtClean="0">
                <a:latin typeface="+mj-lt"/>
                <a:cs typeface="Courier New" pitchFamily="49" charset="0"/>
              </a:rPr>
              <a:t>string is already a class!</a:t>
            </a:r>
          </a:p>
          <a:p>
            <a:pPr marL="633222" indent="-514350">
              <a:buNone/>
            </a:pPr>
            <a:endParaRPr lang="en-US" sz="2800" dirty="0" smtClean="0">
              <a:latin typeface="+mj-lt"/>
              <a:cs typeface="Courier New" pitchFamily="49" charset="0"/>
            </a:endParaRP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916832"/>
            <a:ext cx="3960440" cy="3243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C#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Reading/Writing from/to console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3528392" cy="4966177"/>
          </a:xfrm>
        </p:spPr>
        <p:txBody>
          <a:bodyPr>
            <a:normAutofit/>
          </a:bodyPr>
          <a:lstStyle/>
          <a:p>
            <a:pPr marL="633222" indent="-514350">
              <a:buNone/>
            </a:pPr>
            <a:r>
              <a:rPr lang="en-US" sz="2800" dirty="0" smtClean="0">
                <a:latin typeface="+mj-lt"/>
                <a:cs typeface="Courier New" pitchFamily="49" charset="0"/>
              </a:rPr>
              <a:t>Sort of </a:t>
            </a:r>
            <a:r>
              <a:rPr lang="en-US" sz="2800" dirty="0" err="1" smtClean="0">
                <a:latin typeface="+mj-lt"/>
                <a:cs typeface="Courier New" pitchFamily="49" charset="0"/>
              </a:rPr>
              <a:t>writeln</a:t>
            </a:r>
            <a:r>
              <a:rPr lang="en-US" sz="2800" dirty="0" smtClean="0">
                <a:latin typeface="+mj-lt"/>
                <a:cs typeface="Courier New" pitchFamily="49" charset="0"/>
              </a:rPr>
              <a:t>() but different </a:t>
            </a:r>
            <a:r>
              <a:rPr lang="en-US" sz="2800" dirty="0" err="1" smtClean="0">
                <a:latin typeface="+mj-lt"/>
                <a:cs typeface="Courier New" pitchFamily="49" charset="0"/>
              </a:rPr>
              <a:t>readln</a:t>
            </a:r>
            <a:r>
              <a:rPr lang="en-US" sz="2800" dirty="0" smtClean="0">
                <a:latin typeface="+mj-lt"/>
                <a:cs typeface="Courier New" pitchFamily="49" charset="0"/>
              </a:rPr>
              <a:t>()…</a:t>
            </a: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2640" y="1916832"/>
            <a:ext cx="544136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C#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Functions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7"/>
            <a:ext cx="8640960" cy="1944216"/>
          </a:xfrm>
        </p:spPr>
        <p:txBody>
          <a:bodyPr>
            <a:normAutofit/>
          </a:bodyPr>
          <a:lstStyle/>
          <a:p>
            <a:pPr marL="633222" indent="-51435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&lt;return type&gt; &lt;function name&gt;(&lt;parameters&gt;) {</a:t>
            </a:r>
          </a:p>
          <a:p>
            <a:pPr marL="633222" indent="-51435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&lt;function body&gt;</a:t>
            </a:r>
          </a:p>
          <a:p>
            <a:pPr marL="633222" indent="-51435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return &lt;value of return type&gt;;</a:t>
            </a:r>
          </a:p>
          <a:p>
            <a:pPr marL="633222" indent="-51435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3429000"/>
            <a:ext cx="5089793" cy="313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C#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Task 2.1.1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775191"/>
            <a:ext cx="3970784" cy="4625609"/>
          </a:xfrm>
        </p:spPr>
        <p:txBody>
          <a:bodyPr/>
          <a:lstStyle/>
          <a:p>
            <a:r>
              <a:rPr lang="en-US" dirty="0" smtClean="0"/>
              <a:t>Create a simple number reader</a:t>
            </a:r>
          </a:p>
          <a:p>
            <a:r>
              <a:rPr lang="en-US" dirty="0" smtClean="0"/>
              <a:t>Use functions only</a:t>
            </a:r>
            <a:endParaRPr lang="cs-CZ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988840"/>
            <a:ext cx="4459379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C#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Interfaces, Classes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7"/>
            <a:ext cx="3528392" cy="1584176"/>
          </a:xfrm>
        </p:spPr>
        <p:txBody>
          <a:bodyPr>
            <a:normAutofit fontScale="92500" lnSpcReduction="10000"/>
          </a:bodyPr>
          <a:lstStyle/>
          <a:p>
            <a:pPr marL="633222" indent="-514350">
              <a:buNone/>
            </a:pPr>
            <a:r>
              <a:rPr lang="en-US" sz="2800" dirty="0" smtClean="0">
                <a:latin typeface="+mj-lt"/>
                <a:cs typeface="Courier New" pitchFamily="49" charset="0"/>
              </a:rPr>
              <a:t>Hiding concrete implementation behind common interface.</a:t>
            </a: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1259632" y="6021288"/>
            <a:ext cx="1152128" cy="648072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633222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Courier New" pitchFamily="49" charset="0"/>
              </a:rPr>
              <a:t>UML</a:t>
            </a:r>
          </a:p>
        </p:txBody>
      </p:sp>
      <p:pic>
        <p:nvPicPr>
          <p:cNvPr id="37891" name="Picture 3" descr="D:\Workspaces\Programovani_2\2015\Workshop-02\Workshop02\Interface-Implementor-UM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3933056"/>
            <a:ext cx="3362325" cy="2038350"/>
          </a:xfrm>
          <a:prstGeom prst="rect">
            <a:avLst/>
          </a:prstGeom>
          <a:noFill/>
        </p:spPr>
      </p:pic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81340" y="2132856"/>
            <a:ext cx="2290860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38664" y="2132856"/>
            <a:ext cx="22098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C#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Task 2.1.2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775191"/>
            <a:ext cx="3970784" cy="4625609"/>
          </a:xfrm>
        </p:spPr>
        <p:txBody>
          <a:bodyPr/>
          <a:lstStyle/>
          <a:p>
            <a:r>
              <a:rPr lang="en-US" dirty="0" smtClean="0"/>
              <a:t>Create common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IReader</a:t>
            </a:r>
            <a:r>
              <a:rPr lang="en-US" dirty="0" smtClean="0"/>
              <a:t> interface</a:t>
            </a:r>
          </a:p>
          <a:p>
            <a:r>
              <a:rPr lang="en-US" dirty="0" smtClean="0"/>
              <a:t>Provide different implementations</a:t>
            </a:r>
            <a:endParaRPr lang="cs-CZ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988840"/>
            <a:ext cx="4459379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4" name="Picture 2" descr="D:\Workspaces\Programovani_2\2015\Workshop-02\Workshop02\Reader-UM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092" y="4638660"/>
            <a:ext cx="4037546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C#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Constructor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7"/>
            <a:ext cx="3528392" cy="1584176"/>
          </a:xfrm>
        </p:spPr>
        <p:txBody>
          <a:bodyPr>
            <a:normAutofit/>
          </a:bodyPr>
          <a:lstStyle/>
          <a:p>
            <a:pPr marL="633222" indent="-514350">
              <a:buNone/>
            </a:pPr>
            <a:r>
              <a:rPr lang="en-US" sz="2800" dirty="0" smtClean="0">
                <a:latin typeface="+mj-lt"/>
                <a:cs typeface="Courier New" pitchFamily="49" charset="0"/>
              </a:rPr>
              <a:t>Enforcing correct initialization of the object.</a:t>
            </a: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2627784" y="6209928"/>
            <a:ext cx="1152128" cy="648072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633222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Courier New" pitchFamily="49" charset="0"/>
              </a:rPr>
              <a:t>UML</a:t>
            </a: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1988840"/>
            <a:ext cx="232410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149080"/>
            <a:ext cx="2362200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4" name="Picture 4" descr="D:\Workspaces\Programovani_2\2015\Workshop-02\Workshop02\Interface-Implementor-UML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4437112"/>
            <a:ext cx="4427984" cy="17912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C#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Task 2.2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39938" name="Picture 2" descr="D:\Workspaces\Programovani_2\2015\Workshop-02\Workshop02\Calc-UM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077072"/>
            <a:ext cx="4931485" cy="2050975"/>
          </a:xfrm>
          <a:prstGeom prst="rect">
            <a:avLst/>
          </a:prstGeom>
          <a:noFill/>
        </p:spPr>
      </p:pic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5568" y="1484784"/>
            <a:ext cx="3888432" cy="4971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pro obsah 3"/>
          <p:cNvSpPr>
            <a:spLocks noGrp="1"/>
          </p:cNvSpPr>
          <p:nvPr>
            <p:ph idx="1"/>
          </p:nvPr>
        </p:nvSpPr>
        <p:spPr>
          <a:xfrm>
            <a:off x="457200" y="1775191"/>
            <a:ext cx="3970784" cy="4625609"/>
          </a:xfrm>
        </p:spPr>
        <p:txBody>
          <a:bodyPr/>
          <a:lstStyle/>
          <a:p>
            <a:r>
              <a:rPr lang="en-US" dirty="0" smtClean="0"/>
              <a:t>Create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Calc</a:t>
            </a:r>
            <a:r>
              <a:rPr lang="en-US" dirty="0" smtClean="0"/>
              <a:t> class that will internally use some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IReader</a:t>
            </a:r>
            <a:endParaRPr lang="cs-CZ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691680" y="6209928"/>
            <a:ext cx="2448272" cy="648072"/>
          </a:xfrm>
          <a:prstGeom prst="rect">
            <a:avLst/>
          </a:prstGeom>
        </p:spPr>
        <p:txBody>
          <a:bodyPr vert="horz" lIns="54864" tIns="91440" rtlCol="0">
            <a:normAutofit fontScale="70000" lnSpcReduction="20000"/>
          </a:bodyPr>
          <a:lstStyle/>
          <a:p>
            <a:pPr marL="633222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Courier New" pitchFamily="49" charset="0"/>
              </a:rPr>
              <a:t>UML - Composition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Assignment 2</a:t>
            </a:r>
            <a:br>
              <a:rPr lang="en-US" dirty="0" smtClean="0"/>
            </a:br>
            <a:r>
              <a:rPr lang="cs-CZ" sz="36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Send</a:t>
            </a:r>
            <a:r>
              <a:rPr lang="cs-CZ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me</a:t>
            </a:r>
            <a:r>
              <a:rPr lang="cs-CZ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6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an</a:t>
            </a:r>
            <a:r>
              <a:rPr lang="cs-CZ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email</a:t>
            </a: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if you haven’t already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3222" indent="-514350">
              <a:buFont typeface="Wingdings" pitchFamily="2" charset="2"/>
              <a:buChar char="§"/>
            </a:pPr>
            <a:r>
              <a:rPr lang="cs-CZ" sz="2000" dirty="0" err="1" smtClean="0">
                <a:latin typeface="+mj-lt"/>
                <a:cs typeface="Courier New" pitchFamily="49" charset="0"/>
              </a:rPr>
              <a:t>If</a:t>
            </a:r>
            <a:r>
              <a:rPr lang="cs-CZ" sz="2000" dirty="0" smtClean="0">
                <a:latin typeface="+mj-lt"/>
                <a:cs typeface="Courier New" pitchFamily="49" charset="0"/>
              </a:rPr>
              <a:t> </a:t>
            </a:r>
            <a:r>
              <a:rPr lang="en-US" sz="2000" dirty="0" smtClean="0">
                <a:latin typeface="+mj-lt"/>
                <a:cs typeface="Courier New" pitchFamily="49" charset="0"/>
              </a:rPr>
              <a:t>you have not sent me an email during Assignment 1, DO IT NOW!</a:t>
            </a:r>
            <a:endParaRPr lang="cs-CZ" sz="2000" dirty="0" smtClean="0">
              <a:latin typeface="+mj-lt"/>
              <a:cs typeface="Courier New" pitchFamily="49" charset="0"/>
            </a:endParaRPr>
          </a:p>
          <a:p>
            <a:pPr marL="633222" indent="-514350">
              <a:buFont typeface="Wingdings" pitchFamily="2" charset="2"/>
              <a:buChar char="§"/>
            </a:pPr>
            <a:endParaRPr lang="cs-CZ" sz="2000" dirty="0" smtClean="0">
              <a:latin typeface="+mj-lt"/>
              <a:cs typeface="Courier New" pitchFamily="49" charset="0"/>
            </a:endParaRPr>
          </a:p>
          <a:p>
            <a:pPr marL="633222" indent="-514350">
              <a:buFont typeface="Wingdings" pitchFamily="2" charset="2"/>
              <a:buChar char="§"/>
            </a:pPr>
            <a:r>
              <a:rPr lang="en-US" sz="2000" dirty="0" smtClean="0">
                <a:latin typeface="+mj-lt"/>
                <a:cs typeface="Courier New" pitchFamily="49" charset="0"/>
              </a:rPr>
              <a:t>Email: </a:t>
            </a:r>
            <a:r>
              <a:rPr lang="en-US" sz="2000" b="1" dirty="0" smtClean="0">
                <a:latin typeface="+mj-lt"/>
                <a:cs typeface="Courier New" pitchFamily="49" charset="0"/>
                <a:hlinkClick r:id="rId2"/>
              </a:rPr>
              <a:t>gemrot@gamedev.cuni.cz</a:t>
            </a:r>
            <a:endParaRPr lang="en-US" sz="2000" b="1" dirty="0" smtClean="0">
              <a:latin typeface="+mj-lt"/>
              <a:cs typeface="Courier New" pitchFamily="49" charset="0"/>
            </a:endParaRPr>
          </a:p>
          <a:p>
            <a:pPr marL="633222" indent="-514350">
              <a:buFont typeface="Wingdings" pitchFamily="2" charset="2"/>
              <a:buChar char="§"/>
            </a:pPr>
            <a:endParaRPr lang="en-US" sz="2000" dirty="0" smtClean="0">
              <a:latin typeface="+mj-lt"/>
              <a:cs typeface="Courier New" pitchFamily="49" charset="0"/>
            </a:endParaRPr>
          </a:p>
          <a:p>
            <a:pPr marL="633222" indent="-514350">
              <a:buFont typeface="Wingdings" pitchFamily="2" charset="2"/>
              <a:buChar char="§"/>
            </a:pPr>
            <a:r>
              <a:rPr lang="en-US" sz="2000" dirty="0" smtClean="0">
                <a:latin typeface="+mj-lt"/>
                <a:cs typeface="Courier New" pitchFamily="49" charset="0"/>
              </a:rPr>
              <a:t>Subject: </a:t>
            </a:r>
            <a:r>
              <a:rPr lang="en-US" sz="2000" b="1" dirty="0" smtClean="0">
                <a:latin typeface="+mj-lt"/>
                <a:cs typeface="Courier New" pitchFamily="49" charset="0"/>
              </a:rPr>
              <a:t>Programming II – 2015 – Assignment 02</a:t>
            </a:r>
          </a:p>
          <a:p>
            <a:pPr marL="633222" indent="-514350">
              <a:buFont typeface="Wingdings" pitchFamily="2" charset="2"/>
              <a:buChar char="§"/>
            </a:pPr>
            <a:endParaRPr lang="en-US" sz="2000" dirty="0" smtClean="0">
              <a:latin typeface="+mj-lt"/>
              <a:cs typeface="Courier New" pitchFamily="49" charset="0"/>
            </a:endParaRPr>
          </a:p>
          <a:p>
            <a:pPr marL="633222" indent="-514350">
              <a:buFont typeface="Wingdings" pitchFamily="2" charset="2"/>
              <a:buChar char="§"/>
            </a:pPr>
            <a:r>
              <a:rPr lang="cs-CZ" sz="2000" dirty="0" err="1" smtClean="0">
                <a:latin typeface="+mj-lt"/>
                <a:cs typeface="Courier New" pitchFamily="49" charset="0"/>
              </a:rPr>
              <a:t>Content</a:t>
            </a:r>
            <a:r>
              <a:rPr lang="cs-CZ" sz="2000" dirty="0" smtClean="0">
                <a:latin typeface="+mj-lt"/>
                <a:cs typeface="Courier New" pitchFamily="49" charset="0"/>
              </a:rPr>
              <a:t>:</a:t>
            </a:r>
          </a:p>
          <a:p>
            <a:pPr marL="925830" lvl="1" indent="-514350">
              <a:buFont typeface="Wingdings" pitchFamily="2" charset="2"/>
              <a:buChar char="§"/>
            </a:pPr>
            <a:r>
              <a:rPr lang="en-US" sz="1600" b="1" dirty="0" smtClean="0">
                <a:latin typeface="+mj-lt"/>
                <a:cs typeface="Courier New" pitchFamily="49" charset="0"/>
              </a:rPr>
              <a:t>Your name</a:t>
            </a:r>
          </a:p>
          <a:p>
            <a:pPr marL="925830" lvl="1" indent="-514350">
              <a:buFont typeface="Wingdings" pitchFamily="2" charset="2"/>
              <a:buChar char="§"/>
            </a:pPr>
            <a:r>
              <a:rPr lang="en-US" sz="1600" b="1" dirty="0" smtClean="0">
                <a:latin typeface="+mj-lt"/>
                <a:cs typeface="Courier New" pitchFamily="49" charset="0"/>
              </a:rPr>
              <a:t>Your CUNI number</a:t>
            </a:r>
          </a:p>
          <a:p>
            <a:pPr marL="925830" lvl="1" indent="-514350">
              <a:buFont typeface="Wingdings" pitchFamily="2" charset="2"/>
              <a:buChar char="§"/>
            </a:pPr>
            <a:r>
              <a:rPr lang="en-US" sz="1600" b="1" dirty="0" smtClean="0">
                <a:latin typeface="+mj-lt"/>
                <a:cs typeface="Courier New" pitchFamily="49" charset="0"/>
              </a:rPr>
              <a:t>Your </a:t>
            </a:r>
            <a:r>
              <a:rPr lang="en-US" sz="1600" b="1" dirty="0" err="1" smtClean="0">
                <a:latin typeface="+mj-lt"/>
                <a:cs typeface="Courier New" pitchFamily="49" charset="0"/>
              </a:rPr>
              <a:t>CoDex</a:t>
            </a:r>
            <a:r>
              <a:rPr lang="en-US" sz="1600" b="1" dirty="0" smtClean="0">
                <a:latin typeface="+mj-lt"/>
                <a:cs typeface="Courier New" pitchFamily="49" charset="0"/>
              </a:rPr>
              <a:t> nick</a:t>
            </a:r>
          </a:p>
          <a:p>
            <a:pPr marL="925830" lvl="1" indent="-514350">
              <a:buFont typeface="Wingdings" pitchFamily="2" charset="2"/>
              <a:buChar char="§"/>
            </a:pPr>
            <a:r>
              <a:rPr lang="en-US" sz="1600" b="1" dirty="0" smtClean="0">
                <a:latin typeface="+mj-lt"/>
                <a:cs typeface="Courier New" pitchFamily="49" charset="0"/>
              </a:rPr>
              <a:t>I will add you into a </a:t>
            </a:r>
            <a:r>
              <a:rPr lang="en-US" sz="1600" b="1" dirty="0" err="1" smtClean="0">
                <a:latin typeface="+mj-lt"/>
                <a:cs typeface="Courier New" pitchFamily="49" charset="0"/>
              </a:rPr>
              <a:t>CodEx</a:t>
            </a:r>
            <a:r>
              <a:rPr lang="en-US" sz="1600" b="1" dirty="0" smtClean="0">
                <a:latin typeface="+mj-lt"/>
                <a:cs typeface="Courier New" pitchFamily="49" charset="0"/>
              </a:rPr>
              <a:t> group</a:t>
            </a:r>
          </a:p>
          <a:p>
            <a:pPr marL="633222" indent="-514350">
              <a:buFont typeface="Wingdings" pitchFamily="2" charset="2"/>
              <a:buChar char="§"/>
            </a:pPr>
            <a:endParaRPr lang="en-US" sz="1600" b="1" dirty="0" smtClean="0">
              <a:latin typeface="+mj-lt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Assignment 2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Code tasks 2.1, 2.2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3222" indent="-514350">
              <a:buFont typeface="Wingdings" pitchFamily="2" charset="2"/>
              <a:buChar char="§"/>
            </a:pPr>
            <a:r>
              <a:rPr lang="en-US" sz="2000" dirty="0" smtClean="0">
                <a:latin typeface="+mj-lt"/>
                <a:cs typeface="Courier New" pitchFamily="49" charset="0"/>
              </a:rPr>
              <a:t>Create implementations for </a:t>
            </a:r>
            <a:r>
              <a:rPr lang="en-US" sz="2000" b="1" dirty="0" smtClean="0">
                <a:latin typeface="+mj-lt"/>
                <a:cs typeface="Courier New" pitchFamily="49" charset="0"/>
              </a:rPr>
              <a:t>tasks 2.1, 2.2 </a:t>
            </a:r>
            <a:r>
              <a:rPr lang="en-US" sz="2000" dirty="0" smtClean="0">
                <a:latin typeface="+mj-lt"/>
                <a:cs typeface="Courier New" pitchFamily="49" charset="0"/>
              </a:rPr>
              <a:t>(if you haven’t already)</a:t>
            </a:r>
            <a:r>
              <a:rPr lang="en-US" sz="2000" b="1" dirty="0" smtClean="0">
                <a:latin typeface="+mj-lt"/>
                <a:cs typeface="Courier New" pitchFamily="49" charset="0"/>
              </a:rPr>
              <a:t> </a:t>
            </a:r>
            <a:r>
              <a:rPr lang="en-US" sz="2000" dirty="0" smtClean="0">
                <a:latin typeface="+mj-lt"/>
                <a:cs typeface="Courier New" pitchFamily="49" charset="0"/>
              </a:rPr>
              <a:t>and submit them to </a:t>
            </a:r>
            <a:r>
              <a:rPr lang="en-US" sz="2000" b="1" dirty="0" err="1" smtClean="0">
                <a:latin typeface="+mj-lt"/>
                <a:cs typeface="Courier New" pitchFamily="49" charset="0"/>
              </a:rPr>
              <a:t>CodEx</a:t>
            </a:r>
            <a:r>
              <a:rPr lang="en-US" sz="2000" dirty="0" smtClean="0">
                <a:latin typeface="+mj-lt"/>
                <a:cs typeface="Courier New" pitchFamily="49" charset="0"/>
              </a:rPr>
              <a:t>; each task </a:t>
            </a:r>
            <a:r>
              <a:rPr lang="en-US" sz="2000" dirty="0" err="1" smtClean="0">
                <a:latin typeface="+mj-lt"/>
                <a:cs typeface="Courier New" pitchFamily="49" charset="0"/>
              </a:rPr>
              <a:t>worths</a:t>
            </a:r>
            <a:r>
              <a:rPr lang="en-US" sz="2000" dirty="0" smtClean="0">
                <a:latin typeface="+mj-lt"/>
                <a:cs typeface="Courier New" pitchFamily="49" charset="0"/>
              </a:rPr>
              <a:t> 5 points</a:t>
            </a:r>
          </a:p>
          <a:p>
            <a:pPr marL="633222" indent="-514350">
              <a:buFont typeface="Wingdings" pitchFamily="2" charset="2"/>
              <a:buChar char="§"/>
            </a:pPr>
            <a:endParaRPr lang="en-US" sz="2000" b="1" dirty="0" smtClean="0">
              <a:latin typeface="+mj-lt"/>
              <a:cs typeface="Courier New" pitchFamily="49" charset="0"/>
            </a:endParaRPr>
          </a:p>
          <a:p>
            <a:pPr marL="633222" indent="-514350">
              <a:buFont typeface="Wingdings" pitchFamily="2" charset="2"/>
              <a:buChar char="§"/>
            </a:pPr>
            <a:r>
              <a:rPr lang="en-US" sz="2000" dirty="0" smtClean="0">
                <a:latin typeface="+mj-lt"/>
                <a:cs typeface="Courier New" pitchFamily="49" charset="0"/>
              </a:rPr>
              <a:t>Deadline:</a:t>
            </a:r>
            <a:r>
              <a:rPr lang="en-US" sz="2000" b="1" dirty="0" smtClean="0">
                <a:latin typeface="+mj-lt"/>
                <a:cs typeface="Courier New" pitchFamily="49" charset="0"/>
              </a:rPr>
              <a:t> 9.3.2015 23:59</a:t>
            </a:r>
          </a:p>
          <a:p>
            <a:pPr marL="925830" lvl="1" indent="-514350">
              <a:buNone/>
            </a:pPr>
            <a:endParaRPr lang="en-US" sz="1600" b="1" dirty="0" smtClean="0">
              <a:latin typeface="+mj-lt"/>
              <a:cs typeface="Courier New" pitchFamily="49" charset="0"/>
            </a:endParaRPr>
          </a:p>
          <a:p>
            <a:pPr marL="633222" indent="-514350">
              <a:buFont typeface="Wingdings" pitchFamily="2" charset="2"/>
              <a:buChar char="§"/>
            </a:pPr>
            <a:endParaRPr lang="en-US" sz="1600" b="1" dirty="0" smtClean="0">
              <a:latin typeface="+mj-lt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Workshop 2</a:t>
            </a:r>
            <a:br>
              <a:rPr lang="en-US" dirty="0" smtClean="0"/>
            </a:br>
            <a:r>
              <a:rPr lang="cs-CZ" sz="3600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Outline</a:t>
            </a:r>
            <a:endParaRPr lang="cs-CZ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5362" name="Picture 2" descr="D:\Workspaces\Pogamut-Lectures-Trunk\Lectures\AB2013-Lectures\Lecture0\Lecture\q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3717032"/>
            <a:ext cx="2343117" cy="2952328"/>
          </a:xfrm>
          <a:prstGeom prst="rect">
            <a:avLst/>
          </a:prstGeom>
          <a:noFill/>
        </p:spPr>
      </p:pic>
      <p:sp>
        <p:nvSpPr>
          <p:cNvPr id="4" name="Zástupný symbol pro obsah 2"/>
          <p:cNvSpPr txBox="1">
            <a:spLocks/>
          </p:cNvSpPr>
          <p:nvPr/>
        </p:nvSpPr>
        <p:spPr>
          <a:xfrm>
            <a:off x="539552" y="1844824"/>
            <a:ext cx="8229600" cy="460851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633222" lvl="0" indent="-514350">
              <a:buClr>
                <a:schemeClr val="accent1"/>
              </a:buClr>
              <a:buSzPct val="80000"/>
              <a:buFont typeface="+mj-lt"/>
              <a:buAutoNum type="arabicPeriod"/>
              <a:defRPr/>
            </a:pPr>
            <a:r>
              <a:rPr lang="cs-CZ" sz="3200" dirty="0" smtClean="0"/>
              <a:t>Test</a:t>
            </a:r>
          </a:p>
          <a:p>
            <a:pPr marL="633222" lvl="0" indent="-514350">
              <a:buClr>
                <a:schemeClr val="accent1"/>
              </a:buClr>
              <a:buSzPct val="80000"/>
              <a:buFont typeface="+mj-lt"/>
              <a:buAutoNum type="arabicPeriod"/>
              <a:defRPr/>
            </a:pPr>
            <a:r>
              <a:rPr lang="cs-CZ" sz="3200" dirty="0" smtClean="0"/>
              <a:t>C</a:t>
            </a:r>
            <a:r>
              <a:rPr lang="en-US" sz="3200" dirty="0" smtClean="0"/>
              <a:t>#, OOP, UML</a:t>
            </a:r>
            <a:endParaRPr lang="cs-CZ" sz="3200" dirty="0" smtClean="0"/>
          </a:p>
          <a:p>
            <a:pPr marL="633222" lvl="0" indent="-514350">
              <a:buClr>
                <a:schemeClr val="accent1"/>
              </a:buClr>
              <a:buSzPct val="80000"/>
              <a:buFont typeface="+mj-lt"/>
              <a:buAutoNum type="arabicPeriod"/>
              <a:defRPr/>
            </a:pPr>
            <a:r>
              <a:rPr lang="en-US" sz="3200" dirty="0" smtClean="0"/>
              <a:t>Homework</a:t>
            </a:r>
            <a:endParaRPr lang="cs-CZ" sz="3200" dirty="0" smtClean="0"/>
          </a:p>
          <a:p>
            <a:pPr marL="633222" lvl="0" indent="-514350">
              <a:buClr>
                <a:schemeClr val="accent1"/>
              </a:buClr>
              <a:buSzPct val="80000"/>
              <a:buFont typeface="+mj-lt"/>
              <a:buAutoNum type="arabicPeriod"/>
              <a:defRPr/>
            </a:pPr>
            <a:endParaRPr lang="en-US" sz="3200" dirty="0" smtClean="0"/>
          </a:p>
          <a:p>
            <a:pPr marL="633222" lvl="0" indent="-514350">
              <a:buClr>
                <a:schemeClr val="accent1"/>
              </a:buClr>
              <a:buSzPct val="80000"/>
              <a:buFont typeface="+mj-lt"/>
              <a:buAutoNum type="arabicPeriod"/>
              <a:defRPr/>
            </a:pPr>
            <a:endParaRPr lang="en-US" sz="3200" dirty="0" smtClean="0"/>
          </a:p>
          <a:p>
            <a:pPr marL="633222" lvl="0" indent="-514350">
              <a:buClr>
                <a:schemeClr val="accent1"/>
              </a:buClr>
              <a:buSzPct val="80000"/>
              <a:buFont typeface="+mj-lt"/>
              <a:buAutoNum type="arabicPeriod"/>
              <a:defRPr/>
            </a:pPr>
            <a:endParaRPr lang="en-US" sz="3200" dirty="0" smtClean="0"/>
          </a:p>
          <a:p>
            <a:pPr marL="633222" lvl="0" indent="-514350">
              <a:buClr>
                <a:schemeClr val="accent1"/>
              </a:buClr>
              <a:buSzPct val="80000"/>
              <a:buFont typeface="+mj-lt"/>
              <a:buAutoNum type="arabicPeriod"/>
              <a:defRPr/>
            </a:pPr>
            <a:endParaRPr lang="en-US" sz="3200" dirty="0" smtClean="0"/>
          </a:p>
        </p:txBody>
      </p:sp>
      <p:pic>
        <p:nvPicPr>
          <p:cNvPr id="5" name="Picture 2" descr="D:\Workspaces\Pogamut-Lectures-Trunk\Lectures\AB2013-Lectures\Lecture0\Lecture\q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5024" y="5013176"/>
            <a:ext cx="1314431" cy="1656184"/>
          </a:xfrm>
          <a:prstGeom prst="rect">
            <a:avLst/>
          </a:prstGeom>
          <a:noFill/>
        </p:spPr>
      </p:pic>
      <p:pic>
        <p:nvPicPr>
          <p:cNvPr id="6" name="Picture 2" descr="D:\Workspaces\Pogamut-Lectures-Trunk\Lectures\AB2013-Lectures\Lecture0\Lecture\q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05627" y="5756298"/>
            <a:ext cx="724652" cy="913062"/>
          </a:xfrm>
          <a:prstGeom prst="rect">
            <a:avLst/>
          </a:prstGeom>
          <a:noFill/>
        </p:spPr>
      </p:pic>
      <p:pic>
        <p:nvPicPr>
          <p:cNvPr id="7" name="Picture 2" descr="D:\Workspaces\Pogamut-Lectures-Trunk\Lectures\AB2013-Lectures\Lecture0\Lecture\q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6210592"/>
            <a:ext cx="364101" cy="458768"/>
          </a:xfrm>
          <a:prstGeom prst="rect">
            <a:avLst/>
          </a:prstGeom>
          <a:noFill/>
        </p:spPr>
      </p:pic>
      <p:pic>
        <p:nvPicPr>
          <p:cNvPr id="8" name="Picture 2" descr="D:\Workspaces\Pogamut-Lectures-Trunk\Lectures\AB2013-Lectures\Lecture0\Lecture\qm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90654" y="6453336"/>
            <a:ext cx="171445" cy="216025"/>
          </a:xfrm>
          <a:prstGeom prst="rect">
            <a:avLst/>
          </a:prstGeom>
          <a:noFill/>
        </p:spPr>
      </p:pic>
      <p:pic>
        <p:nvPicPr>
          <p:cNvPr id="9" name="Picture 2" descr="D:\Workspaces\Pogamut-Lectures-Trunk\Lectures\AB2013-Lectures\Lecture0\Lecture\qm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58037" y="6565821"/>
            <a:ext cx="82172" cy="103539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Questions?</a:t>
            </a:r>
            <a:br>
              <a:rPr lang="en-US" dirty="0" smtClean="0"/>
            </a:br>
            <a:r>
              <a:rPr lang="en-US" sz="40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I sense a soul in search of answers…</a:t>
            </a:r>
            <a:endParaRPr lang="cs-CZ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46856" y="1827727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lvl="0" indent="-320040">
              <a:buClr>
                <a:schemeClr val="accent1"/>
              </a:buClr>
              <a:buSzPct val="80000"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67544" y="1844824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18864" y="19275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Sadly, I do not own the patent for perfection</a:t>
            </a:r>
            <a:r>
              <a:rPr kumimoji="0" lang="en-US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(and will never</a:t>
            </a:r>
            <a:r>
              <a:rPr kumimoji="0" lang="en-US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lang="en-US" sz="3000" dirty="0" smtClean="0"/>
              <a:t>In case of doubts about the assignment or some other problems don’t hesitate to contact me!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96112" lvl="1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Jakub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Gemrot</a:t>
            </a: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53312" lvl="2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2800" dirty="0" smtClean="0">
                <a:hlinkClick r:id="rId2"/>
              </a:rPr>
              <a:t>gemrot</a:t>
            </a:r>
            <a:r>
              <a:rPr lang="en-US" sz="2800" baseline="0" dirty="0" smtClean="0">
                <a:hlinkClick r:id="rId2"/>
              </a:rPr>
              <a:t>@gamedev.cuni.cz</a:t>
            </a:r>
            <a:endParaRPr lang="en-US" sz="2800" baseline="0" dirty="0" smtClean="0"/>
          </a:p>
          <a:p>
            <a:pPr marL="438912" indent="-320040">
              <a:buClr>
                <a:schemeClr val="accent1"/>
              </a:buClr>
              <a:buSzPct val="80000"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Test 02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Quick Warm up!</a:t>
            </a:r>
            <a:endParaRPr lang="cs-CZ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23528" y="1772816"/>
            <a:ext cx="856895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 smtClean="0"/>
              <a:t>Find the test here (no-ads):</a:t>
            </a:r>
          </a:p>
          <a:p>
            <a:r>
              <a:rPr lang="en-US" dirty="0" smtClean="0">
                <a:latin typeface="Lucida Console" pitchFamily="49" charset="0"/>
                <a:ea typeface="Tahoma" pitchFamily="34" charset="0"/>
                <a:cs typeface="Tahoma" pitchFamily="34" charset="0"/>
                <a:hlinkClick r:id="rId2"/>
              </a:rPr>
              <a:t>https://goo.gl/qO9uhA</a:t>
            </a:r>
            <a:endParaRPr lang="en-US" dirty="0" smtClean="0">
              <a:latin typeface="Lucida Console" pitchFamily="49" charset="0"/>
              <a:ea typeface="Tahoma" pitchFamily="34" charset="0"/>
              <a:cs typeface="Tahoma" pitchFamily="34" charset="0"/>
            </a:endParaRPr>
          </a:p>
          <a:p>
            <a:endParaRPr lang="en-US" b="1" dirty="0" smtClean="0"/>
          </a:p>
          <a:p>
            <a:r>
              <a:rPr lang="en-US" sz="2600" b="1" dirty="0" smtClean="0"/>
              <a:t>Permanent link:</a:t>
            </a:r>
          </a:p>
          <a:p>
            <a:r>
              <a:rPr lang="cs-CZ" dirty="0" smtClean="0">
                <a:latin typeface="Lucida Console" pitchFamily="49" charset="0"/>
                <a:cs typeface="Arial" pitchFamily="34" charset="0"/>
                <a:hlinkClick r:id="rId3"/>
              </a:rPr>
              <a:t>https://docs.google.com/forms/d/1it-GI5EdCcQNzDyhNkJdk-Ehx0iGSMdgVc_dGQVMGXM/viewform</a:t>
            </a:r>
            <a:endParaRPr lang="en-US" dirty="0" smtClean="0">
              <a:latin typeface="Lucida Console" pitchFamily="49" charset="0"/>
              <a:cs typeface="Arial" pitchFamily="34" charset="0"/>
            </a:endParaRPr>
          </a:p>
          <a:p>
            <a:endParaRPr lang="en-US" dirty="0" smtClean="0"/>
          </a:p>
          <a:p>
            <a:r>
              <a:rPr lang="en-US" sz="2600" b="1" dirty="0" smtClean="0"/>
              <a:t>Time for the test: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10 min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C#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Visual Studio </a:t>
            </a: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2015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Zástupný symbol pro obrázek 4" descr="Microsoft Visual Studio (Administrator)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971600" y="2348880"/>
            <a:ext cx="7122138" cy="4114800"/>
          </a:xfrm>
          <a:prstGeom prst="rect">
            <a:avLst/>
          </a:prstGeom>
        </p:spPr>
      </p:pic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251520" y="1631175"/>
            <a:ext cx="8640960" cy="789713"/>
          </a:xfrm>
        </p:spPr>
        <p:txBody>
          <a:bodyPr>
            <a:normAutofit/>
          </a:bodyPr>
          <a:lstStyle/>
          <a:p>
            <a:pPr marL="633222" indent="-514350">
              <a:buNone/>
            </a:pPr>
            <a:r>
              <a:rPr lang="en-US" sz="2800" dirty="0" smtClean="0">
                <a:latin typeface="+mj-lt"/>
                <a:cs typeface="Courier New" pitchFamily="49" charset="0"/>
              </a:rPr>
              <a:t>1. Creating new Solution and Project</a:t>
            </a:r>
            <a:endParaRPr lang="cs-CZ" sz="2800" dirty="0" smtClean="0">
              <a:latin typeface="+mj-lt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C#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Visual Studio </a:t>
            </a: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2015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251520" y="1631175"/>
            <a:ext cx="8640960" cy="789713"/>
          </a:xfrm>
        </p:spPr>
        <p:txBody>
          <a:bodyPr>
            <a:normAutofit/>
          </a:bodyPr>
          <a:lstStyle/>
          <a:p>
            <a:pPr marL="633222" indent="-514350">
              <a:buNone/>
            </a:pPr>
            <a:r>
              <a:rPr lang="en-US" sz="2800" dirty="0" smtClean="0">
                <a:latin typeface="+mj-lt"/>
                <a:cs typeface="Courier New" pitchFamily="49" charset="0"/>
              </a:rPr>
              <a:t>1. Creating new Solution and Project</a:t>
            </a:r>
            <a:endParaRPr lang="cs-CZ" sz="2800" dirty="0" smtClean="0">
              <a:latin typeface="+mj-lt"/>
              <a:cs typeface="Courier New" pitchFamily="49" charset="0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348880"/>
            <a:ext cx="6264696" cy="4332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lipsa 5"/>
          <p:cNvSpPr/>
          <p:nvPr/>
        </p:nvSpPr>
        <p:spPr>
          <a:xfrm>
            <a:off x="1547664" y="2924944"/>
            <a:ext cx="72008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Elipsa 6"/>
          <p:cNvSpPr/>
          <p:nvPr/>
        </p:nvSpPr>
        <p:spPr>
          <a:xfrm>
            <a:off x="2741320" y="2966472"/>
            <a:ext cx="324036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C#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Visual Studio </a:t>
            </a: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2015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251520" y="1631175"/>
            <a:ext cx="8640960" cy="789713"/>
          </a:xfrm>
        </p:spPr>
        <p:txBody>
          <a:bodyPr>
            <a:normAutofit/>
          </a:bodyPr>
          <a:lstStyle/>
          <a:p>
            <a:pPr marL="633222" indent="-514350">
              <a:buNone/>
            </a:pPr>
            <a:r>
              <a:rPr lang="en-US" sz="2800" dirty="0" smtClean="0">
                <a:latin typeface="+mj-lt"/>
                <a:cs typeface="Courier New" pitchFamily="49" charset="0"/>
              </a:rPr>
              <a:t>2. Adding new Project into an existing Solution</a:t>
            </a:r>
            <a:endParaRPr lang="cs-CZ" sz="2800" dirty="0" smtClean="0">
              <a:latin typeface="+mj-lt"/>
              <a:cs typeface="Courier New" pitchFamily="49" charset="0"/>
            </a:endParaRPr>
          </a:p>
        </p:txBody>
      </p:sp>
      <p:pic>
        <p:nvPicPr>
          <p:cNvPr id="6" name="Zástupný symbol pro obrázek 4" descr="Workshop02 - Microsoft Visual Studio (Administrator)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785784" y="2436128"/>
            <a:ext cx="5387568" cy="411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C#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Visual Studio </a:t>
            </a: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2015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251520" y="1631175"/>
            <a:ext cx="8640960" cy="789713"/>
          </a:xfrm>
        </p:spPr>
        <p:txBody>
          <a:bodyPr>
            <a:normAutofit/>
          </a:bodyPr>
          <a:lstStyle/>
          <a:p>
            <a:pPr marL="633222" indent="-514350">
              <a:buNone/>
            </a:pPr>
            <a:r>
              <a:rPr lang="en-US" sz="2800" dirty="0" smtClean="0">
                <a:latin typeface="+mj-lt"/>
                <a:cs typeface="Courier New" pitchFamily="49" charset="0"/>
              </a:rPr>
              <a:t>3. Changing “main” project</a:t>
            </a:r>
            <a:endParaRPr lang="cs-CZ" sz="2800" dirty="0" smtClean="0">
              <a:latin typeface="+mj-lt"/>
              <a:cs typeface="Courier New" pitchFamily="49" charset="0"/>
            </a:endParaRP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88640"/>
            <a:ext cx="3456384" cy="5969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lipsa 6"/>
          <p:cNvSpPr/>
          <p:nvPr/>
        </p:nvSpPr>
        <p:spPr>
          <a:xfrm>
            <a:off x="6156176" y="4005064"/>
            <a:ext cx="288032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C#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Visual Studio </a:t>
            </a: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2015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251520" y="1631175"/>
            <a:ext cx="8640960" cy="789713"/>
          </a:xfrm>
        </p:spPr>
        <p:txBody>
          <a:bodyPr>
            <a:normAutofit/>
          </a:bodyPr>
          <a:lstStyle/>
          <a:p>
            <a:pPr marL="633222" indent="-514350">
              <a:buNone/>
            </a:pPr>
            <a:r>
              <a:rPr lang="en-US" sz="2800" dirty="0" smtClean="0">
                <a:latin typeface="+mj-lt"/>
                <a:cs typeface="Courier New" pitchFamily="49" charset="0"/>
              </a:rPr>
              <a:t>4. Hot-keys overview</a:t>
            </a:r>
            <a:endParaRPr lang="cs-CZ" sz="2800" dirty="0" smtClean="0">
              <a:latin typeface="+mj-lt"/>
              <a:cs typeface="Courier New" pitchFamily="49" charset="0"/>
            </a:endParaRP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0540" y="109012"/>
            <a:ext cx="4752975" cy="667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C#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Basics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988840"/>
            <a:ext cx="5022284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3528392" cy="4966177"/>
          </a:xfrm>
        </p:spPr>
        <p:txBody>
          <a:bodyPr>
            <a:normAutofit/>
          </a:bodyPr>
          <a:lstStyle/>
          <a:p>
            <a:pPr marL="633222" indent="-514350">
              <a:buNone/>
            </a:pPr>
            <a:r>
              <a:rPr lang="en-US" sz="2800" dirty="0" smtClean="0">
                <a:latin typeface="+mj-lt"/>
                <a:cs typeface="Courier New" pitchFamily="49" charset="0"/>
              </a:rPr>
              <a:t>Code wrapped within classes, which are wrapped within namespaces.</a:t>
            </a:r>
          </a:p>
          <a:p>
            <a:pPr marL="633222" indent="-514350">
              <a:buNone/>
            </a:pPr>
            <a:endParaRPr lang="en-US" sz="2800" dirty="0" smtClean="0">
              <a:latin typeface="+mj-lt"/>
              <a:cs typeface="Courier New" pitchFamily="49" charset="0"/>
            </a:endParaRPr>
          </a:p>
          <a:p>
            <a:pPr marL="633222" indent="-514350">
              <a:buNone/>
            </a:pPr>
            <a:r>
              <a:rPr lang="en-US" sz="2800" dirty="0" smtClean="0">
                <a:latin typeface="+mj-lt"/>
                <a:cs typeface="Courier New" pitchFamily="49" charset="0"/>
              </a:rPr>
              <a:t>Specific method as application “entry point”, which is invoked as the first by .NET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8353</TotalTime>
  <Words>373</Words>
  <Application>Microsoft Office PowerPoint</Application>
  <PresentationFormat>Předvádění na obrazovce (4:3)</PresentationFormat>
  <Paragraphs>87</Paragraphs>
  <Slides>20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Module</vt:lpstr>
      <vt:lpstr>Programming II</vt:lpstr>
      <vt:lpstr>Workshop 2 Outline</vt:lpstr>
      <vt:lpstr>Test 02 Quick Warm up!</vt:lpstr>
      <vt:lpstr>C# Visual Studio 2015</vt:lpstr>
      <vt:lpstr>C# Visual Studio 2015</vt:lpstr>
      <vt:lpstr>C# Visual Studio 2015</vt:lpstr>
      <vt:lpstr>C# Visual Studio 2015</vt:lpstr>
      <vt:lpstr>C# Visual Studio 2015</vt:lpstr>
      <vt:lpstr>C# Basics</vt:lpstr>
      <vt:lpstr>C# Declaring variables</vt:lpstr>
      <vt:lpstr>C# Reading/Writing from/to console</vt:lpstr>
      <vt:lpstr>C# Functions</vt:lpstr>
      <vt:lpstr>C# Task 2.1.1</vt:lpstr>
      <vt:lpstr>C# Interfaces, Classes</vt:lpstr>
      <vt:lpstr>C# Task 2.1.2</vt:lpstr>
      <vt:lpstr>C# Constructor</vt:lpstr>
      <vt:lpstr>C# Task 2.2</vt:lpstr>
      <vt:lpstr>Assignment 2 Send me an email if you haven’t already</vt:lpstr>
      <vt:lpstr>Assignment 2 Code tasks 2.1, 2.2</vt:lpstr>
      <vt:lpstr>Questions? I sense a soul in search of answers…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Pogamut 3</dc:title>
  <dc:creator>Jimmy</dc:creator>
  <cp:lastModifiedBy>Jakub Gemrot</cp:lastModifiedBy>
  <cp:revision>203</cp:revision>
  <dcterms:created xsi:type="dcterms:W3CDTF">2010-03-09T16:35:26Z</dcterms:created>
  <dcterms:modified xsi:type="dcterms:W3CDTF">2016-03-03T12:00:36Z</dcterms:modified>
</cp:coreProperties>
</file>