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95" r:id="rId3"/>
    <p:sldId id="300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7" r:id="rId15"/>
    <p:sldId id="418" r:id="rId16"/>
    <p:sldId id="422" r:id="rId17"/>
    <p:sldId id="416" r:id="rId18"/>
    <p:sldId id="419" r:id="rId19"/>
    <p:sldId id="420" r:id="rId20"/>
    <p:sldId id="421" r:id="rId21"/>
    <p:sldId id="403" r:id="rId22"/>
    <p:sldId id="305" r:id="rId2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466" autoAdjust="0"/>
    <p:restoredTop sz="93678" autoAdjust="0"/>
  </p:normalViewPr>
  <p:slideViewPr>
    <p:cSldViewPr>
      <p:cViewPr varScale="1">
        <p:scale>
          <a:sx n="109" d="100"/>
          <a:sy n="109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B4B4-8D4E-4EC7-BCC3-31483A26696F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1770-6E53-4BB6-B007-7CA707BAE8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Both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7F107-9092-4649-9B5D-C510422D870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Delete this slide</a:t>
            </a:r>
            <a:r>
              <a:rPr lang="en-US" baseline="0" dirty="0" smtClean="0"/>
              <a:t> 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31770-6E53-4BB6-B007-7CA707BAE8A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WkLMW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gemrot@gamedev.c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Dw7DX0ENaIQWOyzvXzkhUxVenY4e4CcAlfaM3Gp3sXk/viewform" TargetMode="External"/><Relationship Id="rId2" Type="http://schemas.openxmlformats.org/officeDocument/2006/relationships/hyperlink" Target="http://goo.gl/OP4G2j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C# Made Easy!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838" y="381000"/>
            <a:ext cx="4543425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athematics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hysics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Charles University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Prague</a:t>
            </a: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</a:t>
            </a:r>
            <a:r>
              <a:rPr lang="en-GB" sz="1600" baseline="300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April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3866095"/>
            <a:ext cx="8072494" cy="13922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Workshop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XP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2160587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Code is The Documentation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Apart from obvious naming conventions…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Document the idea behind the code, not what the code is doing</a:t>
            </a: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Document contracts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pPr lvl="1"/>
            <a:endParaRPr lang="en-US" sz="17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07504" y="4099719"/>
            <a:ext cx="43204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i="1" dirty="0" smtClean="0">
                <a:cs typeface="Courier New" pitchFamily="49" charset="0"/>
              </a:rPr>
              <a:t>// Returns ROOT node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Public NODE </a:t>
            </a:r>
            <a:r>
              <a:rPr lang="en-US" sz="2200" dirty="0" err="1" smtClean="0">
                <a:cs typeface="Courier New" pitchFamily="49" charset="0"/>
              </a:rPr>
              <a:t>GetRoot</a:t>
            </a:r>
            <a:r>
              <a:rPr lang="en-US" sz="2200" dirty="0" smtClean="0">
                <a:cs typeface="Courier New" pitchFamily="49" charset="0"/>
              </a:rPr>
              <a:t>();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4283968" y="4092168"/>
            <a:ext cx="46805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i="1" dirty="0" smtClean="0">
                <a:cs typeface="Courier New" pitchFamily="49" charset="0"/>
              </a:rPr>
              <a:t>// Returns ROOT of the tree that is guaranteed to remain the same throughout the life of the TREE object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Public NODE </a:t>
            </a:r>
            <a:r>
              <a:rPr lang="en-US" sz="2200" dirty="0" err="1" smtClean="0">
                <a:cs typeface="Courier New" pitchFamily="49" charset="0"/>
              </a:rPr>
              <a:t>GetRoot</a:t>
            </a:r>
            <a:r>
              <a:rPr lang="en-US" sz="2200" dirty="0" smtClean="0">
                <a:cs typeface="Courier New" pitchFamily="49" charset="0"/>
              </a:rPr>
              <a:t>()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Code is The Documentation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BEWARE!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i="1" dirty="0" smtClean="0"/>
              <a:t>The code is the imperfect translation into a programming language of the programmer’s imperfect understanding about what the program should do.</a:t>
            </a:r>
          </a:p>
          <a:p>
            <a:endParaRPr lang="en-US" sz="2600" i="1" dirty="0" smtClean="0"/>
          </a:p>
          <a:p>
            <a:pPr>
              <a:buFont typeface="Symbol"/>
              <a:buChar char="Þ"/>
            </a:pPr>
            <a:r>
              <a:rPr lang="en-US" sz="2600" dirty="0" smtClean="0"/>
              <a:t>If unsure how to code your idea, write down your idea/objective in plain language (e.g. as a comment to a class, a method or code block) and leave it there after you code it</a:t>
            </a:r>
          </a:p>
          <a:p>
            <a:pPr lvl="1"/>
            <a:r>
              <a:rPr lang="en-US" sz="2200" dirty="0" smtClean="0"/>
              <a:t>And after you code your idea/objective, review your comment if it still holds!</a:t>
            </a:r>
          </a:p>
          <a:p>
            <a:endParaRPr lang="en-US" sz="2800" dirty="0" smtClean="0"/>
          </a:p>
          <a:p>
            <a:r>
              <a:rPr lang="en-US" sz="2800" i="1" dirty="0" smtClean="0"/>
              <a:t>The documentation is a set of hypotheses to be tested and not a set of axioms to be trusted. I think that this brings even more light to what you are trying to show.</a:t>
            </a:r>
          </a:p>
          <a:p>
            <a:endParaRPr lang="en-US" sz="2600" i="1" dirty="0" smtClean="0"/>
          </a:p>
          <a:p>
            <a:pPr>
              <a:buFont typeface="Symbol"/>
              <a:buChar char="Þ"/>
            </a:pPr>
            <a:r>
              <a:rPr lang="en-US" sz="2600" dirty="0" smtClean="0"/>
              <a:t>You will never know whether the method/class/sub-system behaves as documented / expected until you try</a:t>
            </a:r>
          </a:p>
          <a:p>
            <a:pPr>
              <a:buFont typeface="Symbol"/>
              <a:buChar char="Þ"/>
            </a:pPr>
            <a:endParaRPr lang="en-US" sz="2600" dirty="0" smtClean="0"/>
          </a:p>
          <a:p>
            <a:pPr>
              <a:buFont typeface="Symbol"/>
              <a:buChar char="Þ"/>
            </a:pPr>
            <a:r>
              <a:rPr lang="en-US" sz="2600" dirty="0" smtClean="0"/>
              <a:t>If </a:t>
            </a:r>
            <a:r>
              <a:rPr lang="en-US" sz="2600" dirty="0" smtClean="0"/>
              <a:t>you are unsure about the technology, do not go on wild implementing features in real-project, play with the </a:t>
            </a:r>
            <a:r>
              <a:rPr lang="en-US" sz="2600" smtClean="0"/>
              <a:t>technology </a:t>
            </a:r>
            <a:r>
              <a:rPr lang="en-US" sz="2600" smtClean="0"/>
              <a:t>elsewhere, safely</a:t>
            </a:r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Pair Programming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Two roles: Driver and Navigator</a:t>
            </a:r>
          </a:p>
          <a:p>
            <a:endParaRPr lang="en-US" sz="2600" dirty="0" smtClean="0"/>
          </a:p>
          <a:p>
            <a:r>
              <a:rPr lang="en-US" sz="2600" dirty="0" smtClean="0"/>
              <a:t>Driver</a:t>
            </a:r>
          </a:p>
          <a:p>
            <a:pPr lvl="1"/>
            <a:r>
              <a:rPr lang="en-US" sz="2200" dirty="0" smtClean="0"/>
              <a:t>Writes the code</a:t>
            </a:r>
          </a:p>
          <a:p>
            <a:r>
              <a:rPr lang="en-US" sz="2600" dirty="0" smtClean="0"/>
              <a:t>Navigator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Reviews each line of the code</a:t>
            </a:r>
          </a:p>
          <a:p>
            <a:pPr lvl="2"/>
            <a:r>
              <a:rPr lang="en-US" sz="1800" dirty="0" smtClean="0"/>
              <a:t>Typos</a:t>
            </a:r>
          </a:p>
          <a:p>
            <a:pPr lvl="2"/>
            <a:r>
              <a:rPr lang="en-US" sz="1800" dirty="0" smtClean="0"/>
              <a:t>Coding standards</a:t>
            </a:r>
          </a:p>
          <a:p>
            <a:pPr lvl="2"/>
            <a:r>
              <a:rPr lang="en-US" sz="1800" dirty="0" smtClean="0"/>
              <a:t>Bugs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Thinks about “next step”</a:t>
            </a:r>
          </a:p>
          <a:p>
            <a:pPr marL="621792" indent="-457200"/>
            <a:endParaRPr lang="en-US" sz="2600" dirty="0" smtClean="0"/>
          </a:p>
          <a:p>
            <a:pPr marL="621792" indent="-457200"/>
            <a:r>
              <a:rPr lang="en-US" sz="2600" dirty="0" smtClean="0"/>
              <a:t>Let’s form pairs!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Task – Visualization of Binary Search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Download the template: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  <a:hlinkClick r:id="rId3"/>
              </a:rPr>
              <a:t>http://goo.gl/WkLMWR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endParaRPr lang="en-US" sz="2600" dirty="0" smtClean="0"/>
          </a:p>
          <a:p>
            <a:r>
              <a:rPr lang="en-US" sz="2600" dirty="0" smtClean="0"/>
              <a:t>Provide a way to visualize a binary search tree</a:t>
            </a:r>
          </a:p>
          <a:p>
            <a:pPr lvl="1"/>
            <a:r>
              <a:rPr lang="en-US" sz="2200" dirty="0" smtClean="0"/>
              <a:t>Binary tree-like layout</a:t>
            </a:r>
          </a:p>
          <a:p>
            <a:pPr lvl="2"/>
            <a:r>
              <a:rPr lang="en-US" sz="1800" dirty="0" smtClean="0"/>
              <a:t>Node as a circle with a number in its center</a:t>
            </a:r>
          </a:p>
          <a:p>
            <a:pPr lvl="2"/>
            <a:r>
              <a:rPr lang="en-US" sz="1800" dirty="0" smtClean="0"/>
              <a:t>Edges between parent-child</a:t>
            </a:r>
          </a:p>
          <a:p>
            <a:pPr lvl="1"/>
            <a:r>
              <a:rPr lang="en-US" sz="2200" dirty="0" smtClean="0"/>
              <a:t>Repaint on screen resize</a:t>
            </a:r>
          </a:p>
          <a:p>
            <a:pPr lvl="1"/>
            <a:r>
              <a:rPr lang="en-US" sz="2200" dirty="0" smtClean="0"/>
              <a:t>Always fit into “the entire window”</a:t>
            </a:r>
          </a:p>
          <a:p>
            <a:pPr lvl="1"/>
            <a:r>
              <a:rPr lang="en-US" sz="2200" dirty="0" smtClean="0"/>
              <a:t>And be warned… the customer will likely need to change this </a:t>
            </a:r>
            <a:r>
              <a:rPr lang="en-US" sz="2200" dirty="0" err="1" smtClean="0"/>
              <a:t>layouting</a:t>
            </a:r>
            <a:r>
              <a:rPr lang="en-US" sz="2200" dirty="0" smtClean="0"/>
              <a:t> in the future!</a:t>
            </a:r>
          </a:p>
          <a:p>
            <a:pPr lvl="2">
              <a:buNone/>
            </a:pPr>
            <a:r>
              <a:rPr lang="en-US" sz="1800" dirty="0" smtClean="0"/>
              <a:t>=&gt; Try to separate “drawing commands” from the “</a:t>
            </a:r>
            <a:r>
              <a:rPr lang="en-US" sz="1800" dirty="0" err="1" smtClean="0"/>
              <a:t>layouting</a:t>
            </a:r>
            <a:r>
              <a:rPr lang="en-US" sz="1800" dirty="0" smtClean="0"/>
              <a:t> algorithm” 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706" y="2780928"/>
            <a:ext cx="78365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Task – Visualization of Binary Search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Fixed Layout</a:t>
            </a:r>
          </a:p>
          <a:p>
            <a:endParaRPr lang="en-US" sz="26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Task – Visualization of Binary Search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Fixed Layout</a:t>
            </a:r>
          </a:p>
          <a:p>
            <a:pPr lvl="1"/>
            <a:r>
              <a:rPr lang="en-US" sz="2200" dirty="0" smtClean="0"/>
              <a:t>Tree Height / Layer-depth determines the layout</a:t>
            </a:r>
            <a:endParaRPr lang="en-US" sz="26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744" y="2800682"/>
            <a:ext cx="7920000" cy="271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Task – Visualization of Binary Search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GOOD LUC</a:t>
            </a:r>
            <a:r>
              <a:rPr lang="cs-CZ" sz="2600" dirty="0" smtClean="0"/>
              <a:t>K</a:t>
            </a:r>
            <a:r>
              <a:rPr lang="en-US" sz="2600" dirty="0" smtClean="0"/>
              <a:t>!</a:t>
            </a:r>
          </a:p>
          <a:p>
            <a:endParaRPr lang="en-US" sz="2600" dirty="0" smtClean="0"/>
          </a:p>
          <a:p>
            <a:pPr marL="633222" indent="-514350">
              <a:buFont typeface="+mj-lt"/>
              <a:buAutoNum type="arabicPeriod"/>
            </a:pPr>
            <a:r>
              <a:rPr lang="en-US" sz="2600" dirty="0" smtClean="0"/>
              <a:t>Decide on Driver &amp; Navigator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600" dirty="0" smtClean="0"/>
              <a:t>Analyze existing code base together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600" dirty="0" smtClean="0"/>
              <a:t>Analyze the task together and come up with solution for the </a:t>
            </a:r>
            <a:r>
              <a:rPr lang="en-US" sz="2600" dirty="0" err="1" smtClean="0"/>
              <a:t>layouting</a:t>
            </a:r>
            <a:r>
              <a:rPr lang="en-US" sz="2600" dirty="0" smtClean="0"/>
              <a:t> algorithm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600" dirty="0" smtClean="0"/>
              <a:t>Design an architecture for algorithm implementation</a:t>
            </a:r>
          </a:p>
          <a:p>
            <a:pPr marL="925830" lvl="1" indent="-514350"/>
            <a:r>
              <a:rPr lang="en-US" sz="2200" dirty="0" smtClean="0"/>
              <a:t>Beware, the </a:t>
            </a:r>
            <a:r>
              <a:rPr lang="en-US" sz="2200" dirty="0" err="1" smtClean="0"/>
              <a:t>layouting</a:t>
            </a:r>
            <a:r>
              <a:rPr lang="en-US" sz="2200" dirty="0" smtClean="0"/>
              <a:t> algorithm will likely be changed in the future</a:t>
            </a:r>
          </a:p>
          <a:p>
            <a:pPr marL="925830" lvl="1" indent="-514350"/>
            <a:r>
              <a:rPr lang="en-US" sz="2200" dirty="0" smtClean="0"/>
              <a:t>But do not </a:t>
            </a:r>
            <a:r>
              <a:rPr lang="en-US" sz="2200" dirty="0" err="1" smtClean="0"/>
              <a:t>overengineer</a:t>
            </a:r>
            <a:r>
              <a:rPr lang="en-US" sz="2200" dirty="0" smtClean="0"/>
              <a:t> this!</a:t>
            </a:r>
          </a:p>
          <a:p>
            <a:pPr marL="633222" indent="-514350">
              <a:buFont typeface="+mj-lt"/>
              <a:buAutoNum type="arabicPeriod"/>
            </a:pPr>
            <a:r>
              <a:rPr lang="en-US" sz="2600" dirty="0" smtClean="0"/>
              <a:t>Code it!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Homework – Flexible Layout for Binary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pPr marL="914400" lvl="1" indent="-457200">
              <a:buNone/>
            </a:pPr>
            <a:r>
              <a:rPr lang="en-US" sz="2200" dirty="0" smtClean="0"/>
              <a:t>Continue the work on your code alone and: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Provide a way to add “multiple numbers comma separated” at once (new text box, new button)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Implement flexible layout for the tree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706" y="2780928"/>
            <a:ext cx="78365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Homework – Flexible Layout for Binary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Fixed Layout</a:t>
            </a:r>
          </a:p>
          <a:p>
            <a:endParaRPr lang="en-US" sz="26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Homework – Flexible Layout for Binary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Fixed Layout</a:t>
            </a:r>
          </a:p>
          <a:p>
            <a:pPr lvl="1"/>
            <a:r>
              <a:rPr lang="en-US" sz="2200" dirty="0" smtClean="0"/>
              <a:t>Tree Height / Layer-depth determines the layout</a:t>
            </a:r>
          </a:p>
          <a:p>
            <a:endParaRPr lang="en-US" sz="26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744" y="2800682"/>
            <a:ext cx="7920000" cy="271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10</a:t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Outline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362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2343117" cy="2952328"/>
          </a:xfrm>
          <a:prstGeom prst="rect">
            <a:avLst/>
          </a:prstGeom>
          <a:noFill/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844824"/>
            <a:ext cx="8229600" cy="46085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smtClean="0"/>
              <a:t>Test</a:t>
            </a: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Extreme Programming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Homework</a:t>
            </a:r>
            <a:endParaRPr lang="en-US" sz="3200" i="1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</p:txBody>
      </p:sp>
      <p:pic>
        <p:nvPicPr>
          <p:cNvPr id="5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5024" y="5013176"/>
            <a:ext cx="1314431" cy="1656184"/>
          </a:xfrm>
          <a:prstGeom prst="rect">
            <a:avLst/>
          </a:prstGeom>
          <a:noFill/>
        </p:spPr>
      </p:pic>
      <p:pic>
        <p:nvPicPr>
          <p:cNvPr id="6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627" y="5756298"/>
            <a:ext cx="724652" cy="913062"/>
          </a:xfrm>
          <a:prstGeom prst="rect">
            <a:avLst/>
          </a:prstGeom>
          <a:noFill/>
        </p:spPr>
      </p:pic>
      <p:pic>
        <p:nvPicPr>
          <p:cNvPr id="7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6210592"/>
            <a:ext cx="364101" cy="458768"/>
          </a:xfrm>
          <a:prstGeom prst="rect">
            <a:avLst/>
          </a:prstGeom>
          <a:noFill/>
        </p:spPr>
      </p:pic>
      <p:pic>
        <p:nvPicPr>
          <p:cNvPr id="8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0654" y="6453336"/>
            <a:ext cx="171445" cy="216025"/>
          </a:xfrm>
          <a:prstGeom prst="rect">
            <a:avLst/>
          </a:prstGeom>
          <a:noFill/>
        </p:spPr>
      </p:pic>
      <p:pic>
        <p:nvPicPr>
          <p:cNvPr id="9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8037" y="6565821"/>
            <a:ext cx="82172" cy="1035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Homework – Flexible Layout for Binary Tree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Flexible Layout</a:t>
            </a:r>
          </a:p>
          <a:p>
            <a:pPr lvl="1"/>
            <a:r>
              <a:rPr lang="en-US" sz="2200" dirty="0" smtClean="0"/>
              <a:t>Sub-tree width determines the layout</a:t>
            </a:r>
          </a:p>
          <a:p>
            <a:endParaRPr lang="en-US" sz="2600" dirty="0" smtClean="0"/>
          </a:p>
          <a:p>
            <a:pPr lvl="1"/>
            <a:endParaRPr lang="en-US" sz="2200" dirty="0" smtClean="0"/>
          </a:p>
          <a:p>
            <a:endParaRPr lang="en-US" sz="26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924944"/>
            <a:ext cx="55721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10</a:t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Send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email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Email: </a:t>
            </a:r>
            <a:r>
              <a:rPr lang="en-US" sz="2000" b="1" dirty="0" smtClean="0">
                <a:latin typeface="+mj-lt"/>
                <a:cs typeface="Courier New" pitchFamily="49" charset="0"/>
                <a:hlinkClick r:id="rId2"/>
              </a:rPr>
              <a:t>jakub.gemrot@gmail.com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Subject: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Programming II – 2015 – Assignment 10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cs typeface="Courier New" pitchFamily="49" charset="0"/>
              </a:rPr>
              <a:t>Zip up the whole project and send it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You WILL NOT find the assignment in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2000" dirty="0" smtClean="0">
                <a:latin typeface="+mj-lt"/>
                <a:cs typeface="Courier New" pitchFamily="49" charset="0"/>
              </a:rPr>
              <a:t>!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Deadline: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4.5.2015 23:59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Points: 10 + 5 (meeting the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deadling</a:t>
            </a:r>
            <a:r>
              <a:rPr lang="en-US" sz="2000" dirty="0" smtClean="0">
                <a:latin typeface="+mj-lt"/>
                <a:cs typeface="Courier New" pitchFamily="49" charset="0"/>
              </a:rPr>
              <a:t>)</a:t>
            </a:r>
          </a:p>
          <a:p>
            <a:pPr marL="925830" lvl="1" indent="-514350">
              <a:buNone/>
            </a:pPr>
            <a:endParaRPr lang="en-US" sz="16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sense a soul in search of answers…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864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Sadly, I do not own the patent for perfection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(and will never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000" dirty="0" smtClean="0"/>
              <a:t>In case of doubts about the assignment or some other problems don’t hesitate to contact me!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gemrot@gamedev.cuni.cz</a:t>
            </a:r>
            <a:endParaRPr lang="en-US" sz="2800" dirty="0" smtClean="0"/>
          </a:p>
          <a:p>
            <a:pPr marL="1353312" lvl="2" indent="-320040">
              <a:buClr>
                <a:schemeClr val="accent1"/>
              </a:buClr>
              <a:buSzPct val="80000"/>
            </a:pP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10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Test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772816"/>
            <a:ext cx="85689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Find the test here (no-ads):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  <a:hlinkClick r:id="rId2"/>
              </a:rPr>
              <a:t>http://goo.gl/OP4G2j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 smtClean="0"/>
          </a:p>
          <a:p>
            <a:r>
              <a:rPr lang="en-US" sz="2600" b="1" dirty="0" smtClean="0"/>
              <a:t>Permanent link:</a:t>
            </a:r>
          </a:p>
          <a:p>
            <a:r>
              <a:rPr lang="en-US" dirty="0" smtClean="0">
                <a:hlinkClick r:id="rId3"/>
              </a:rPr>
              <a:t>https://docs.google.com/forms/d/1Dw7DX0ENaIQWOyzvXzkhUxVenY4e4CcAlfaM3Gp3sXk/viewform</a:t>
            </a:r>
            <a:endParaRPr lang="en-US" dirty="0" smtClean="0"/>
          </a:p>
          <a:p>
            <a:endParaRPr lang="en-US" dirty="0" smtClean="0"/>
          </a:p>
          <a:p>
            <a:r>
              <a:rPr lang="en-US" sz="2600" b="1" dirty="0" smtClean="0"/>
              <a:t>Time for the test: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 min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Software Development Methodology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D:\Downloads\1791.stri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456" y="2780929"/>
            <a:ext cx="7179089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Software Development Methodology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D:\Downloads\X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627" y="2420888"/>
            <a:ext cx="7780747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Software Development Methodology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 descr="D:\Downloads\XP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5971" y="2060848"/>
            <a:ext cx="697205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Software Development Methodology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Important for teams!</a:t>
            </a:r>
          </a:p>
          <a:p>
            <a:pPr lvl="1"/>
            <a:r>
              <a:rPr lang="en-US" sz="2200" dirty="0" smtClean="0">
                <a:latin typeface="+mj-lt"/>
                <a:cs typeface="Courier New" pitchFamily="49" charset="0"/>
              </a:rPr>
              <a:t>Which we sort-of lack here…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Alas, we’re going to investigate the following:</a:t>
            </a:r>
          </a:p>
          <a:p>
            <a:pPr lvl="1"/>
            <a:r>
              <a:rPr lang="en-US" sz="2200" dirty="0" smtClean="0">
                <a:cs typeface="Courier New" pitchFamily="49" charset="0"/>
              </a:rPr>
              <a:t>The Code is The Documentation</a:t>
            </a:r>
          </a:p>
          <a:p>
            <a:pPr lvl="2">
              <a:buNone/>
            </a:pPr>
            <a:r>
              <a:rPr lang="en-US" sz="1800" dirty="0" smtClean="0">
                <a:cs typeface="Courier New" pitchFamily="49" charset="0"/>
              </a:rPr>
              <a:t>=&gt; The code should speak for itself</a:t>
            </a:r>
            <a:endParaRPr lang="en-US" sz="2200" dirty="0" smtClean="0">
              <a:cs typeface="Courier New" pitchFamily="49" charset="0"/>
            </a:endParaRPr>
          </a:p>
          <a:p>
            <a:pPr lvl="1"/>
            <a:r>
              <a:rPr lang="en-US" sz="2200" dirty="0" smtClean="0">
                <a:cs typeface="Courier New" pitchFamily="49" charset="0"/>
              </a:rPr>
              <a:t>Pair Programming</a:t>
            </a:r>
          </a:p>
          <a:p>
            <a:pPr lvl="2">
              <a:buNone/>
            </a:pPr>
            <a:r>
              <a:rPr lang="en-US" sz="1800" dirty="0" smtClean="0">
                <a:latin typeface="+mj-lt"/>
                <a:cs typeface="Courier New" pitchFamily="49" charset="0"/>
              </a:rPr>
              <a:t>=&gt; Helps you to focus your thoughts and write bug-less code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pPr lvl="1"/>
            <a:endParaRPr lang="en-US" sz="17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Code is The Documentation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Apart from obvious naming conventions…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Name your temporary variables well</a:t>
            </a:r>
          </a:p>
          <a:p>
            <a:pPr lvl="1"/>
            <a:endParaRPr lang="en-US" sz="17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07504" y="3861048"/>
            <a:ext cx="43204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public Node Add(</a:t>
            </a:r>
            <a:r>
              <a:rPr lang="en-US" sz="2200" dirty="0" err="1" smtClean="0">
                <a:cs typeface="Courier New" pitchFamily="49" charset="0"/>
              </a:rPr>
              <a:t>int</a:t>
            </a:r>
            <a:r>
              <a:rPr lang="en-US" sz="2200" dirty="0" smtClean="0">
                <a:cs typeface="Courier New" pitchFamily="49" charset="0"/>
              </a:rPr>
              <a:t> num) {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Node n = new Node(num);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 	…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return n;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}</a:t>
            </a:r>
          </a:p>
        </p:txBody>
      </p:sp>
      <p:sp>
        <p:nvSpPr>
          <p:cNvPr id="6" name="Obdélník 5"/>
          <p:cNvSpPr/>
          <p:nvPr/>
        </p:nvSpPr>
        <p:spPr>
          <a:xfrm>
            <a:off x="4283968" y="3876144"/>
            <a:ext cx="46805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public Node Add(</a:t>
            </a:r>
            <a:r>
              <a:rPr lang="en-US" sz="2200" dirty="0" err="1" smtClean="0">
                <a:cs typeface="Courier New" pitchFamily="49" charset="0"/>
              </a:rPr>
              <a:t>int</a:t>
            </a:r>
            <a:r>
              <a:rPr lang="en-US" sz="2200" dirty="0" smtClean="0">
                <a:cs typeface="Courier New" pitchFamily="49" charset="0"/>
              </a:rPr>
              <a:t> num) {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Node result = new Node(num);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 	…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return result;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Programming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Code is The Documentation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4966177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+mj-lt"/>
                <a:cs typeface="Courier New" pitchFamily="49" charset="0"/>
              </a:rPr>
              <a:t>Apart from obvious naming conventions…</a:t>
            </a:r>
          </a:p>
          <a:p>
            <a:endParaRPr lang="en-US" sz="2600" dirty="0" smtClean="0">
              <a:latin typeface="+mj-lt"/>
              <a:cs typeface="Courier New" pitchFamily="49" charset="0"/>
            </a:endParaRPr>
          </a:p>
          <a:p>
            <a:r>
              <a:rPr lang="en-US" sz="2600" dirty="0" smtClean="0">
                <a:latin typeface="+mj-lt"/>
                <a:cs typeface="Courier New" pitchFamily="49" charset="0"/>
              </a:rPr>
              <a:t>Avoid obvious I, J, K variable names in for-loops</a:t>
            </a:r>
          </a:p>
          <a:p>
            <a:pPr lvl="1"/>
            <a:endParaRPr lang="en-US" sz="17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07504" y="3861048"/>
            <a:ext cx="43204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for (</a:t>
            </a:r>
            <a:r>
              <a:rPr lang="en-US" sz="2200" dirty="0" err="1" smtClean="0">
                <a:cs typeface="Courier New" pitchFamily="49" charset="0"/>
              </a:rPr>
              <a:t>int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en-US" sz="2200" dirty="0" err="1" smtClean="0">
                <a:cs typeface="Courier New" pitchFamily="49" charset="0"/>
              </a:rPr>
              <a:t>i</a:t>
            </a:r>
            <a:r>
              <a:rPr lang="en-US" sz="2200" dirty="0" smtClean="0">
                <a:cs typeface="Courier New" pitchFamily="49" charset="0"/>
              </a:rPr>
              <a:t> = 0;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</a:t>
            </a:r>
            <a:r>
              <a:rPr lang="en-US" sz="2200" dirty="0" err="1" smtClean="0">
                <a:cs typeface="Courier New" pitchFamily="49" charset="0"/>
              </a:rPr>
              <a:t>i</a:t>
            </a:r>
            <a:r>
              <a:rPr lang="en-US" sz="2200" dirty="0" smtClean="0">
                <a:cs typeface="Courier New" pitchFamily="49" charset="0"/>
              </a:rPr>
              <a:t> &lt; </a:t>
            </a:r>
            <a:r>
              <a:rPr lang="en-US" sz="2200" dirty="0" err="1" smtClean="0">
                <a:cs typeface="Courier New" pitchFamily="49" charset="0"/>
              </a:rPr>
              <a:t>lines.Count</a:t>
            </a:r>
            <a:r>
              <a:rPr lang="en-US" sz="2200" dirty="0" smtClean="0"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++</a:t>
            </a:r>
            <a:r>
              <a:rPr lang="en-US" sz="2200" dirty="0" err="1" smtClean="0">
                <a:cs typeface="Courier New" pitchFamily="49" charset="0"/>
              </a:rPr>
              <a:t>i</a:t>
            </a:r>
            <a:r>
              <a:rPr lang="en-US" sz="2200" dirty="0" smtClean="0">
                <a:cs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…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}</a:t>
            </a:r>
          </a:p>
        </p:txBody>
      </p:sp>
      <p:sp>
        <p:nvSpPr>
          <p:cNvPr id="6" name="Obdélník 5"/>
          <p:cNvSpPr/>
          <p:nvPr/>
        </p:nvSpPr>
        <p:spPr>
          <a:xfrm>
            <a:off x="4283968" y="3876144"/>
            <a:ext cx="46805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for (</a:t>
            </a:r>
            <a:r>
              <a:rPr lang="en-US" sz="2200" dirty="0" err="1" smtClean="0">
                <a:cs typeface="Courier New" pitchFamily="49" charset="0"/>
              </a:rPr>
              <a:t>int</a:t>
            </a:r>
            <a:r>
              <a:rPr lang="en-US" sz="2200" dirty="0" smtClean="0">
                <a:cs typeface="Courier New" pitchFamily="49" charset="0"/>
              </a:rPr>
              <a:t> </a:t>
            </a:r>
            <a:r>
              <a:rPr lang="en-US" sz="2200" dirty="0" err="1" smtClean="0">
                <a:cs typeface="Courier New" pitchFamily="49" charset="0"/>
              </a:rPr>
              <a:t>lineIndex</a:t>
            </a:r>
            <a:r>
              <a:rPr lang="en-US" sz="2200" dirty="0" smtClean="0">
                <a:cs typeface="Courier New" pitchFamily="49" charset="0"/>
              </a:rPr>
              <a:t> = 0;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</a:t>
            </a:r>
            <a:r>
              <a:rPr lang="en-US" sz="2200" dirty="0" err="1" smtClean="0">
                <a:cs typeface="Courier New" pitchFamily="49" charset="0"/>
              </a:rPr>
              <a:t>lineIndex</a:t>
            </a:r>
            <a:r>
              <a:rPr lang="en-US" sz="2200" dirty="0" smtClean="0">
                <a:cs typeface="Courier New" pitchFamily="49" charset="0"/>
              </a:rPr>
              <a:t> &lt; </a:t>
            </a:r>
            <a:r>
              <a:rPr lang="en-US" sz="2200" dirty="0" err="1" smtClean="0">
                <a:cs typeface="Courier New" pitchFamily="49" charset="0"/>
              </a:rPr>
              <a:t>lines.Count</a:t>
            </a:r>
            <a:r>
              <a:rPr lang="en-US" sz="2200" dirty="0" smtClean="0">
                <a:cs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	++ </a:t>
            </a:r>
            <a:r>
              <a:rPr lang="en-US" sz="2200" dirty="0" err="1" smtClean="0">
                <a:cs typeface="Courier New" pitchFamily="49" charset="0"/>
              </a:rPr>
              <a:t>lineIndex</a:t>
            </a:r>
            <a:r>
              <a:rPr lang="en-US" sz="2200" dirty="0" smtClean="0">
                <a:cs typeface="Courier New" pitchFamily="49" charset="0"/>
              </a:rPr>
              <a:t> ) {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…</a:t>
            </a:r>
          </a:p>
          <a:p>
            <a:pPr lvl="1">
              <a:buNone/>
            </a:pPr>
            <a:r>
              <a:rPr lang="en-US" sz="2200" dirty="0" smtClean="0"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11280</TotalTime>
  <Words>791</Words>
  <Application>Microsoft Office PowerPoint</Application>
  <PresentationFormat>Předvádění na obrazovce (4:3)</PresentationFormat>
  <Paragraphs>192</Paragraphs>
  <Slides>22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Module</vt:lpstr>
      <vt:lpstr>Programming II</vt:lpstr>
      <vt:lpstr>Workshop 10 Outline</vt:lpstr>
      <vt:lpstr>Test 10 Test</vt:lpstr>
      <vt:lpstr>Extreme Programming Software Development Methodology</vt:lpstr>
      <vt:lpstr>Extreme Programming Software Development Methodology</vt:lpstr>
      <vt:lpstr>Extreme Programming Software Development Methodology</vt:lpstr>
      <vt:lpstr>Extreme Programming Software Development Methodology</vt:lpstr>
      <vt:lpstr>Extreme Programming The Code is The Documentation</vt:lpstr>
      <vt:lpstr>Extreme Programming The Code is The Documentation</vt:lpstr>
      <vt:lpstr>Extreme Programming The Code is The Documentation</vt:lpstr>
      <vt:lpstr>Extreme Programming The Code is The Documentation</vt:lpstr>
      <vt:lpstr>Extreme Programming Pair Programming</vt:lpstr>
      <vt:lpstr>Extreme Programming Task – Visualization of Binary Search Tree</vt:lpstr>
      <vt:lpstr>Extreme Programming The Task – Visualization of Binary Search Tree</vt:lpstr>
      <vt:lpstr>Extreme Programming The Task – Visualization of Binary Search Tree</vt:lpstr>
      <vt:lpstr>Extreme Programming The Task – Visualization of Binary Search Tree</vt:lpstr>
      <vt:lpstr>Extreme Programming Homework – Flexible Layout for Binary Tree</vt:lpstr>
      <vt:lpstr>Extreme Programming Homework – Flexible Layout for Binary Tree</vt:lpstr>
      <vt:lpstr>Extreme Programming Homework – Flexible Layout for Binary Tree</vt:lpstr>
      <vt:lpstr>Extreme Programming Homework – Flexible Layout for Binary Tree</vt:lpstr>
      <vt:lpstr>Assignment 10 Send me an email</vt:lpstr>
      <vt:lpstr>Questions? I sense a soul in search of answers…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Pogamut 3</dc:title>
  <dc:creator>Jimmy</dc:creator>
  <cp:lastModifiedBy>Jimmy</cp:lastModifiedBy>
  <cp:revision>444</cp:revision>
  <dcterms:created xsi:type="dcterms:W3CDTF">2010-03-09T16:35:26Z</dcterms:created>
  <dcterms:modified xsi:type="dcterms:W3CDTF">2015-04-27T13:23:03Z</dcterms:modified>
</cp:coreProperties>
</file>