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5" r:id="rId3"/>
    <p:sldId id="300" r:id="rId4"/>
    <p:sldId id="341" r:id="rId5"/>
    <p:sldId id="404" r:id="rId6"/>
    <p:sldId id="315" r:id="rId7"/>
    <p:sldId id="400" r:id="rId8"/>
    <p:sldId id="401" r:id="rId9"/>
    <p:sldId id="402" r:id="rId10"/>
    <p:sldId id="399" r:id="rId11"/>
    <p:sldId id="405" r:id="rId12"/>
    <p:sldId id="403" r:id="rId13"/>
    <p:sldId id="305" r:id="rId1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466" autoAdjust="0"/>
    <p:restoredTop sz="93678" autoAdjust="0"/>
  </p:normalViewPr>
  <p:slideViewPr>
    <p:cSldViewPr>
      <p:cViewPr varScale="1">
        <p:scale>
          <a:sx n="109" d="100"/>
          <a:sy n="109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1B4B4-8D4E-4EC7-BCC3-31483A26696F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1770-6E53-4BB6-B007-7CA707BAE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Both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7F107-9092-4649-9B5D-C510422D870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4/20/2015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4/20/2015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odev.org/cgtutor/raycasting.html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gemrot@gamedev.c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rzaYggXx9hEuLjAPvHBS7fudw1hqGhwaKrqVaUed23w/viewform" TargetMode="External"/><Relationship Id="rId2" Type="http://schemas.openxmlformats.org/officeDocument/2006/relationships/hyperlink" Target="http://goo.gl/fdJVg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b3h1hf19%28v=vs.110%29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fuljs.com/a-first-person-engine-in-265-lines/" TargetMode="External"/><Relationship Id="rId2" Type="http://schemas.openxmlformats.org/officeDocument/2006/relationships/hyperlink" Target="http://goo.gl/QbcSt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C# Made Easy!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athematics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en-GB" sz="1600" baseline="300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April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866095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Workshop </a:t>
            </a:r>
            <a:r>
              <a:rPr lang="cs-CZ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</a:t>
            </a: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GDI+</a:t>
            </a:r>
            <a:endParaRPr lang="en-US" sz="3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</a:t>
            </a:r>
            <a:r>
              <a:rPr lang="en-US" dirty="0" smtClean="0"/>
              <a:t>09.2 </a:t>
            </a:r>
            <a:r>
              <a:rPr lang="en-US" dirty="0" smtClean="0"/>
              <a:t>(or Homework)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3D Engine!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60848"/>
            <a:ext cx="5868144" cy="196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204461"/>
            <a:ext cx="4918720" cy="239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2031848"/>
            <a:ext cx="2852159" cy="449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4644008" y="1556792"/>
            <a:ext cx="4460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smtClean="0">
                <a:hlinkClick r:id="rId6"/>
              </a:rPr>
              <a:t>http://lodev.org/cgtutor/raycasting.html</a:t>
            </a:r>
            <a:endParaRPr lang="en-US" dirty="0" smtClean="0"/>
          </a:p>
        </p:txBody>
      </p:sp>
      <p:pic>
        <p:nvPicPr>
          <p:cNvPr id="12" name="Picture 2" descr="D:\Downloads\raycaster_0_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02383" y="81796"/>
            <a:ext cx="2151156" cy="127274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09.2 (or Homework)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3D Engine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</a:rPr>
              <a:t>Different colors for different wall sides</a:t>
            </a: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Redraw on screen resize</a:t>
            </a: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Provide buttons for Movement (turn left/right, move forward/backward)</a:t>
            </a: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Provide color picker for walls</a:t>
            </a: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Provide a way for changing FOV</a:t>
            </a: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Provide a way for disabling “fish-eye” correction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30 points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Bonus section</a:t>
            </a: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Provide movement through keyboard (WSAD)</a:t>
            </a:r>
          </a:p>
          <a:p>
            <a:pPr lvl="2"/>
            <a:r>
              <a:rPr lang="en-US" sz="1800" dirty="0" smtClean="0">
                <a:latin typeface="+mj-lt"/>
                <a:cs typeface="Courier New" pitchFamily="49" charset="0"/>
              </a:rPr>
              <a:t>5 bonus points</a:t>
            </a: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Do not cross walls</a:t>
            </a:r>
          </a:p>
          <a:p>
            <a:pPr lvl="2"/>
            <a:r>
              <a:rPr lang="en-US" sz="1800" dirty="0" smtClean="0">
                <a:latin typeface="+mj-lt"/>
                <a:cs typeface="Courier New" pitchFamily="49" charset="0"/>
              </a:rPr>
              <a:t>5  bonus points</a:t>
            </a: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Draw sky + floor + provide color pickers for them</a:t>
            </a:r>
          </a:p>
          <a:p>
            <a:pPr lvl="2"/>
            <a:r>
              <a:rPr lang="en-US" sz="1800" dirty="0" smtClean="0">
                <a:latin typeface="+mj-lt"/>
                <a:cs typeface="Courier New" pitchFamily="49" charset="0"/>
              </a:rPr>
              <a:t>5 bonus points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Deadline: 10.5.2015 23:59</a:t>
            </a:r>
          </a:p>
          <a:p>
            <a:pPr lvl="1"/>
            <a:endParaRPr lang="en-US" sz="1700" dirty="0" smtClean="0"/>
          </a:p>
        </p:txBody>
      </p:sp>
      <p:pic>
        <p:nvPicPr>
          <p:cNvPr id="5" name="Picture 2" descr="D:\Downloads\raycaster_0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2383" y="81796"/>
            <a:ext cx="2151156" cy="127274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</a:t>
            </a:r>
            <a:r>
              <a:rPr lang="en-US" dirty="0" smtClean="0"/>
              <a:t>09.1 / 09.2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Send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email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Email: </a:t>
            </a:r>
            <a:r>
              <a:rPr lang="en-US" sz="2000" b="1" dirty="0" smtClean="0">
                <a:latin typeface="+mj-lt"/>
                <a:cs typeface="Courier New" pitchFamily="49" charset="0"/>
                <a:hlinkClick r:id="rId2"/>
              </a:rPr>
              <a:t>jakub.gemrot@gmail.com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Subject: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Programming II – 2015 – Assignment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09.1/09.2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cs typeface="Courier New" pitchFamily="49" charset="0"/>
              </a:rPr>
              <a:t>Zip up the whole project and send it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You WILL NOT find the assignment in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CoDex</a:t>
            </a:r>
            <a:r>
              <a:rPr lang="en-US" sz="2000" dirty="0" smtClean="0">
                <a:latin typeface="+mj-lt"/>
                <a:cs typeface="Courier New" pitchFamily="49" charset="0"/>
              </a:rPr>
              <a:t>!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Deadline: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600" b="1" dirty="0" smtClean="0">
                <a:latin typeface="+mj-lt"/>
                <a:cs typeface="Courier New" pitchFamily="49" charset="0"/>
              </a:rPr>
              <a:t>09.1: 26.4.2015 </a:t>
            </a:r>
            <a:r>
              <a:rPr lang="en-US" sz="1600" b="1" dirty="0" smtClean="0">
                <a:latin typeface="+mj-lt"/>
                <a:cs typeface="Courier New" pitchFamily="49" charset="0"/>
              </a:rPr>
              <a:t>23:59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600" b="1" dirty="0" smtClean="0">
                <a:latin typeface="+mj-lt"/>
                <a:cs typeface="Courier New" pitchFamily="49" charset="0"/>
              </a:rPr>
              <a:t>09.2: 10.5.2015 23:59</a:t>
            </a:r>
            <a:endParaRPr lang="en-US" sz="1600" b="1" dirty="0" smtClean="0">
              <a:latin typeface="+mj-lt"/>
              <a:cs typeface="Courier New" pitchFamily="49" charset="0"/>
            </a:endParaRPr>
          </a:p>
          <a:p>
            <a:pPr marL="925830" lvl="1" indent="-514350">
              <a:buNone/>
            </a:pPr>
            <a:endParaRPr lang="en-US" sz="16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1600" b="1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Sadly, I do not own the patent for perfection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(and will never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case of doubts about the assignment or some other problems don’t hesitate to contact me!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gemrot@gamedev.cuni.cz</a:t>
            </a:r>
            <a:endParaRPr lang="en-US" sz="2800" dirty="0" smtClean="0"/>
          </a:p>
          <a:p>
            <a:pPr marL="1353312" lvl="2" indent="-320040">
              <a:buClr>
                <a:schemeClr val="accent1"/>
              </a:buClr>
              <a:buSzPct val="80000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</a:t>
            </a:r>
            <a:r>
              <a:rPr lang="cs-CZ" dirty="0" smtClean="0"/>
              <a:t>0</a:t>
            </a:r>
            <a:r>
              <a:rPr lang="en-US" dirty="0" smtClean="0"/>
              <a:t>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Outline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362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717032"/>
            <a:ext cx="2343117" cy="2952328"/>
          </a:xfrm>
          <a:prstGeom prst="rect">
            <a:avLst/>
          </a:prstGeom>
          <a:noFill/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539552" y="1844824"/>
            <a:ext cx="8229600" cy="460851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cs-CZ" sz="3200" dirty="0" smtClean="0"/>
              <a:t>Test</a:t>
            </a: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Fun with Graphics!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Homework</a:t>
            </a:r>
            <a:endParaRPr lang="en-US" sz="3200" i="1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</p:txBody>
      </p:sp>
      <p:pic>
        <p:nvPicPr>
          <p:cNvPr id="5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5024" y="5013176"/>
            <a:ext cx="1314431" cy="1656184"/>
          </a:xfrm>
          <a:prstGeom prst="rect">
            <a:avLst/>
          </a:prstGeom>
          <a:noFill/>
        </p:spPr>
      </p:pic>
      <p:pic>
        <p:nvPicPr>
          <p:cNvPr id="6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5627" y="5756298"/>
            <a:ext cx="724652" cy="913062"/>
          </a:xfrm>
          <a:prstGeom prst="rect">
            <a:avLst/>
          </a:prstGeom>
          <a:noFill/>
        </p:spPr>
      </p:pic>
      <p:pic>
        <p:nvPicPr>
          <p:cNvPr id="7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6210592"/>
            <a:ext cx="364101" cy="458768"/>
          </a:xfrm>
          <a:prstGeom prst="rect">
            <a:avLst/>
          </a:prstGeom>
          <a:noFill/>
        </p:spPr>
      </p:pic>
      <p:pic>
        <p:nvPicPr>
          <p:cNvPr id="8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0654" y="6453336"/>
            <a:ext cx="171445" cy="216025"/>
          </a:xfrm>
          <a:prstGeom prst="rect">
            <a:avLst/>
          </a:prstGeom>
          <a:noFill/>
        </p:spPr>
      </p:pic>
      <p:pic>
        <p:nvPicPr>
          <p:cNvPr id="9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58037" y="6565821"/>
            <a:ext cx="82172" cy="1035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</a:t>
            </a:r>
            <a:r>
              <a:rPr lang="en-US" dirty="0" smtClean="0"/>
              <a:t>09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Test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1772816"/>
            <a:ext cx="85689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Find the test here (no-ads):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  <a:hlinkClick r:id="rId2"/>
              </a:rPr>
              <a:t>http://</a:t>
            </a:r>
            <a:r>
              <a:rPr lang="en-US" b="1" dirty="0" smtClean="0">
                <a:latin typeface="Consolas" pitchFamily="49" charset="0"/>
                <a:cs typeface="Consolas" pitchFamily="49" charset="0"/>
                <a:hlinkClick r:id="rId2"/>
              </a:rPr>
              <a:t>goo.gl/fdJVgZ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endParaRPr lang="en-US" b="1" dirty="0" smtClean="0"/>
          </a:p>
          <a:p>
            <a:r>
              <a:rPr lang="en-US" sz="2600" b="1" dirty="0" smtClean="0"/>
              <a:t>Permanent link:</a:t>
            </a:r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docs.google.com/forms/d/1rzaYggXx9hEuLjAPvHBS7fudw1hqGhwaKrqVaUed23w/viewform</a:t>
            </a:r>
            <a:endParaRPr lang="en-US" dirty="0" smtClean="0"/>
          </a:p>
          <a:p>
            <a:endParaRPr lang="en-US" dirty="0" smtClean="0"/>
          </a:p>
          <a:p>
            <a:r>
              <a:rPr lang="en-US" sz="2600" b="1" dirty="0" smtClean="0"/>
              <a:t>Time for the test: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302271">
            <a:off x="294954" y="3995104"/>
            <a:ext cx="38100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09.1 (or Homework)</a:t>
            </a:r>
            <a:br>
              <a:rPr lang="en-US" dirty="0" smtClean="0"/>
            </a:br>
            <a:r>
              <a:rPr lang="en-US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Sierpinsky</a:t>
            </a: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Triangle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100" dirty="0" smtClean="0"/>
              <a:t>Let’s draw this beast!</a:t>
            </a:r>
          </a:p>
          <a:p>
            <a:endParaRPr lang="en-US" sz="2100" dirty="0" smtClean="0"/>
          </a:p>
          <a:p>
            <a:r>
              <a:rPr lang="en-US" sz="2100" b="1" dirty="0" smtClean="0"/>
              <a:t>Good to know</a:t>
            </a:r>
          </a:p>
          <a:p>
            <a:pPr lvl="1"/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Form.ClientSize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 smtClean="0">
                <a:latin typeface="+mj-lt"/>
                <a:cs typeface="Times New Roman" pitchFamily="18" charset="0"/>
              </a:rPr>
              <a:t>Determining </a:t>
            </a:r>
            <a:r>
              <a:rPr lang="en-US" sz="1600" dirty="0" err="1" smtClean="0">
                <a:latin typeface="+mj-lt"/>
                <a:cs typeface="Times New Roman" pitchFamily="18" charset="0"/>
              </a:rPr>
              <a:t>drawable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area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Using (g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this.CreateGraphics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()) {}</a:t>
            </a:r>
          </a:p>
          <a:p>
            <a:pPr lvl="1"/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Form.ResizeEnd</a:t>
            </a:r>
            <a:r>
              <a:rPr lang="en-US" sz="1600" dirty="0" smtClean="0"/>
              <a:t> </a:t>
            </a:r>
            <a:r>
              <a:rPr lang="en-US" sz="1600" dirty="0" smtClean="0"/>
              <a:t>event</a:t>
            </a:r>
          </a:p>
          <a:p>
            <a:pPr lvl="1"/>
            <a:r>
              <a:rPr lang="en-US" sz="1600" dirty="0" smtClean="0"/>
              <a:t>Polygon drawing</a:t>
            </a:r>
            <a:endParaRPr lang="en-US" sz="1600" dirty="0" smtClean="0"/>
          </a:p>
          <a:p>
            <a:pPr lvl="1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700" dirty="0" smtClean="0"/>
          </a:p>
        </p:txBody>
      </p:sp>
      <p:pic>
        <p:nvPicPr>
          <p:cNvPr id="2050" name="Picture 2" descr="D:\Downloads\1024px-Sierpinski_triangle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338" y="1556792"/>
            <a:ext cx="5929627" cy="5136308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 rot="3574841">
            <a:off x="5584002" y="33943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http://stackoverflow.com/questions/21684873/c-sharp-fill-polygon-triangle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 rot="3489968">
            <a:off x="6287054" y="2221439"/>
            <a:ext cx="34155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1600" dirty="0" smtClean="0">
                <a:cs typeface="Times New Roman" pitchFamily="18" charset="0"/>
              </a:rPr>
              <a:t>Google:</a:t>
            </a:r>
          </a:p>
          <a:p>
            <a:pPr lvl="2"/>
            <a:r>
              <a:rPr lang="en-US" sz="1600" dirty="0" smtClean="0">
                <a:cs typeface="Times New Roman" pitchFamily="18" charset="0"/>
              </a:rPr>
              <a:t> Draw Filled Triangle C#</a:t>
            </a:r>
            <a:endParaRPr lang="en-US" sz="1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09.1 (or Homework)</a:t>
            </a:r>
            <a:br>
              <a:rPr lang="en-US" dirty="0" smtClean="0"/>
            </a:br>
            <a:r>
              <a:rPr lang="en-US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Sierpinsky</a:t>
            </a: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Triangle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</a:rPr>
              <a:t>Redraw on screen resize (full width + height)</a:t>
            </a: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Provide edit box that allows to set the “recursion step”</a:t>
            </a: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Watch out for exceptions! </a:t>
            </a:r>
            <a:r>
              <a:rPr lang="en-US" sz="2200" i="1" dirty="0" smtClean="0">
                <a:latin typeface="+mj-lt"/>
                <a:cs typeface="Courier New" pitchFamily="49" charset="0"/>
              </a:rPr>
              <a:t>[You shall not fail!]</a:t>
            </a:r>
            <a:endParaRPr lang="en-US" sz="220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  <a:hlinkClick r:id="rId3"/>
              </a:rPr>
              <a:t>https://</a:t>
            </a:r>
            <a:r>
              <a:rPr lang="en-US" sz="2200" dirty="0" smtClean="0">
                <a:latin typeface="+mj-lt"/>
                <a:cs typeface="Courier New" pitchFamily="49" charset="0"/>
                <a:hlinkClick r:id="rId3"/>
              </a:rPr>
              <a:t>msdn.microsoft.com/en-us/library/b3h1hf19%28v=vs.110%29.aspx</a:t>
            </a:r>
            <a:endParaRPr lang="en-US" sz="22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Provide color picker box to select the triangle color</a:t>
            </a: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Google: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ColorDialog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5 points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Deadline: 26.4.2015 23:59</a:t>
            </a:r>
          </a:p>
          <a:p>
            <a:pPr lvl="1"/>
            <a:endParaRPr lang="en-US" sz="1700" dirty="0" smtClean="0"/>
          </a:p>
        </p:txBody>
      </p:sp>
      <p:pic>
        <p:nvPicPr>
          <p:cNvPr id="2050" name="Picture 2" descr="D:\Downloads\1024px-Sierpinski_triangle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278398"/>
            <a:ext cx="2843382" cy="246296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09.2 (or Homework)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Get ready…</a:t>
            </a:r>
            <a:endParaRPr lang="cs-CZ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144471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Have you played this during last week?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100" dirty="0" smtClean="0"/>
              <a:t>This is going to be huge </a:t>
            </a:r>
            <a:r>
              <a:rPr lang="en-US" sz="2100" dirty="0" smtClean="0">
                <a:sym typeface="Wingdings" pitchFamily="2" charset="2"/>
              </a:rPr>
              <a:t></a:t>
            </a:r>
            <a:endParaRPr lang="en-US" sz="1600" dirty="0" smtClean="0"/>
          </a:p>
          <a:p>
            <a:pPr lvl="1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7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09.2 (or Homework)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3D Engine!</a:t>
            </a:r>
            <a:endParaRPr lang="cs-CZ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144471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Have you played this during last week?</a:t>
            </a:r>
            <a:endParaRPr lang="cs-CZ" sz="2000" b="1" dirty="0">
              <a:solidFill>
                <a:schemeClr val="bg1"/>
              </a:solidFill>
            </a:endParaRPr>
          </a:p>
        </p:txBody>
      </p:sp>
      <p:pic>
        <p:nvPicPr>
          <p:cNvPr id="3" name="Picture 2" descr="D:\Downloads\raycaster_0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07393"/>
            <a:ext cx="8677275" cy="51339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09.2 (or Homework)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3D Engine!</a:t>
            </a:r>
            <a:endParaRPr lang="cs-CZ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144471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Have you played this during last week?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100" dirty="0" smtClean="0"/>
              <a:t>Don’t get scared!</a:t>
            </a:r>
          </a:p>
          <a:p>
            <a:r>
              <a:rPr lang="en-US" sz="2100" dirty="0" smtClean="0"/>
              <a:t>Can be written in about 300 lines!</a:t>
            </a:r>
          </a:p>
          <a:p>
            <a:endParaRPr lang="en-US" sz="2100" dirty="0" smtClean="0"/>
          </a:p>
          <a:p>
            <a:r>
              <a:rPr lang="en-US" sz="2100" dirty="0" smtClean="0">
                <a:hlinkClick r:id="rId2"/>
              </a:rPr>
              <a:t>http://</a:t>
            </a:r>
            <a:r>
              <a:rPr lang="en-US" sz="2100" dirty="0" smtClean="0">
                <a:hlinkClick r:id="rId2"/>
              </a:rPr>
              <a:t>goo.gl/QbcSt0</a:t>
            </a:r>
            <a:endParaRPr lang="en-US" sz="2100" dirty="0" smtClean="0"/>
          </a:p>
          <a:p>
            <a:pPr lvl="1"/>
            <a:r>
              <a:rPr lang="en-US" sz="1700" dirty="0" smtClean="0"/>
              <a:t>Permalink: </a:t>
            </a:r>
            <a:endParaRPr lang="en-US" sz="1700" dirty="0" smtClean="0">
              <a:hlinkClick r:id="rId3"/>
            </a:endParaRPr>
          </a:p>
          <a:p>
            <a:pPr lvl="1"/>
            <a:r>
              <a:rPr lang="en-US" sz="1700" dirty="0" smtClean="0">
                <a:hlinkClick r:id="rId3"/>
              </a:rPr>
              <a:t>http</a:t>
            </a:r>
            <a:r>
              <a:rPr lang="en-US" sz="1700" dirty="0" smtClean="0">
                <a:hlinkClick r:id="rId3"/>
              </a:rPr>
              <a:t>://www.playfuljs.com/a-first-person-engine-in-265-lines</a:t>
            </a:r>
            <a:r>
              <a:rPr lang="en-US" sz="1700" dirty="0" smtClean="0">
                <a:hlinkClick r:id="rId3"/>
              </a:rPr>
              <a:t>/</a:t>
            </a:r>
            <a:endParaRPr lang="en-US" sz="1700" dirty="0" smtClean="0"/>
          </a:p>
          <a:p>
            <a:pPr lvl="1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100" dirty="0" smtClean="0"/>
              <a:t>Input file:</a:t>
            </a:r>
          </a:p>
          <a:p>
            <a:pPr>
              <a:buNone/>
            </a:pPr>
            <a:r>
              <a:rPr lang="en-US" sz="2100" dirty="0" smtClean="0"/>
              <a:t>		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NxN</a:t>
            </a:r>
            <a:endParaRPr lang="en-US" sz="21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&lt;maze&gt;</a:t>
            </a:r>
          </a:p>
          <a:p>
            <a:pPr>
              <a:buNone/>
            </a:pPr>
            <a:endParaRPr lang="en-US" sz="2100" dirty="0" smtClean="0"/>
          </a:p>
        </p:txBody>
      </p:sp>
      <p:sp>
        <p:nvSpPr>
          <p:cNvPr id="8" name="Obdélník 7"/>
          <p:cNvSpPr/>
          <p:nvPr/>
        </p:nvSpPr>
        <p:spPr>
          <a:xfrm>
            <a:off x="4355976" y="4149080"/>
            <a:ext cx="18002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10x6</a:t>
            </a:r>
          </a:p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##########</a:t>
            </a:r>
          </a:p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#........#</a:t>
            </a:r>
          </a:p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####.###.#</a:t>
            </a:r>
          </a:p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#..#.#.#.#</a:t>
            </a:r>
          </a:p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#........#</a:t>
            </a:r>
          </a:p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##########</a:t>
            </a:r>
            <a:endParaRPr lang="cs-CZ" sz="2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347864" y="3789040"/>
            <a:ext cx="2664296" cy="93610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51520" y="6093296"/>
            <a:ext cx="3312368" cy="76470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20+5 bonus points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2" descr="D:\Downloads\raycaster_0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02383" y="81796"/>
            <a:ext cx="2151156" cy="127274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</a:t>
            </a:r>
            <a:r>
              <a:rPr lang="en-US" dirty="0" smtClean="0"/>
              <a:t>09.2 </a:t>
            </a:r>
            <a:r>
              <a:rPr lang="en-US" dirty="0" smtClean="0"/>
              <a:t>(or Homework)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3D Engine!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100" dirty="0" smtClean="0"/>
              <a:t>On Event (button clicked / resize):</a:t>
            </a:r>
          </a:p>
          <a:p>
            <a:pPr lvl="1"/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DrawSky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()   // optional</a:t>
            </a:r>
          </a:p>
          <a:p>
            <a:pPr lvl="1"/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DrawFloor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() // optional</a:t>
            </a:r>
          </a:p>
          <a:p>
            <a:pPr lvl="1"/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DrawWalls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100" dirty="0" smtClean="0">
                <a:latin typeface="+mj-lt"/>
                <a:cs typeface="Consolas" pitchFamily="49" charset="0"/>
              </a:rPr>
              <a:t>Drawing walls will need</a:t>
            </a:r>
            <a:endParaRPr lang="en-US" sz="2100" dirty="0" smtClean="0">
              <a:latin typeface="+mj-lt"/>
              <a:cs typeface="Consolas" pitchFamily="49" charset="0"/>
            </a:endParaRPr>
          </a:p>
          <a:p>
            <a:pPr lvl="1"/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Raycast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(x, y, angle, max)</a:t>
            </a:r>
            <a:endParaRPr lang="en-US" sz="17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x;y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>
                <a:latin typeface="+mj-lt"/>
                <a:cs typeface="Consolas" pitchFamily="49" charset="0"/>
              </a:rPr>
              <a:t> where we’re casting the ray from</a:t>
            </a:r>
          </a:p>
          <a:p>
            <a:pPr lvl="2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angle </a:t>
            </a:r>
            <a:r>
              <a:rPr lang="en-US" sz="1800" dirty="0" smtClean="0">
                <a:latin typeface="+mj-lt"/>
                <a:cs typeface="Consolas" pitchFamily="49" charset="0"/>
              </a:rPr>
              <a:t> (horizontal) we’re throwing the ray in</a:t>
            </a:r>
          </a:p>
          <a:p>
            <a:pPr lvl="2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1800" dirty="0" smtClean="0">
                <a:latin typeface="+mj-lt"/>
                <a:cs typeface="Consolas" pitchFamily="49" charset="0"/>
              </a:rPr>
              <a:t> – limiting </a:t>
            </a:r>
            <a:r>
              <a:rPr lang="en-US" sz="1800" dirty="0" err="1" smtClean="0">
                <a:latin typeface="+mj-lt"/>
                <a:cs typeface="Consolas" pitchFamily="49" charset="0"/>
              </a:rPr>
              <a:t>raycasting</a:t>
            </a:r>
            <a:r>
              <a:rPr lang="en-US" sz="1800" dirty="0" smtClean="0">
                <a:latin typeface="+mj-lt"/>
                <a:cs typeface="Consolas" pitchFamily="49" charset="0"/>
              </a:rPr>
              <a:t> length</a:t>
            </a:r>
          </a:p>
          <a:p>
            <a:pPr lvl="2"/>
            <a:r>
              <a:rPr lang="en-US" sz="1800" dirty="0" smtClean="0">
                <a:latin typeface="+mj-lt"/>
                <a:cs typeface="Consolas" pitchFamily="49" charset="0"/>
              </a:rPr>
              <a:t>Returns distance </a:t>
            </a:r>
            <a:r>
              <a:rPr lang="en-US" sz="1800" dirty="0" smtClean="0">
                <a:latin typeface="+mj-lt"/>
                <a:cs typeface="Consolas" pitchFamily="49" charset="0"/>
              </a:rPr>
              <a:t>to the wall or (-1) if the wall not hit in “</a:t>
            </a:r>
            <a:r>
              <a:rPr lang="en-US" sz="1800" dirty="0" err="1" smtClean="0">
                <a:latin typeface="+mj-lt"/>
                <a:cs typeface="Consolas" pitchFamily="49" charset="0"/>
              </a:rPr>
              <a:t>maxDistance</a:t>
            </a:r>
            <a:r>
              <a:rPr lang="en-US" sz="1800" dirty="0" smtClean="0">
                <a:latin typeface="+mj-lt"/>
                <a:cs typeface="Consolas" pitchFamily="49" charset="0"/>
              </a:rPr>
              <a:t>”</a:t>
            </a:r>
          </a:p>
          <a:p>
            <a:pPr lvl="2"/>
            <a:r>
              <a:rPr lang="en-US" sz="1800" dirty="0" smtClean="0">
                <a:latin typeface="+mj-lt"/>
                <a:cs typeface="Consolas" pitchFamily="49" charset="0"/>
              </a:rPr>
              <a:t>Can be done by various algorithms</a:t>
            </a:r>
            <a:endParaRPr lang="en-US" sz="1800" dirty="0" smtClean="0">
              <a:latin typeface="+mj-lt"/>
              <a:cs typeface="Consolas" pitchFamily="49" charset="0"/>
            </a:endParaRPr>
          </a:p>
          <a:p>
            <a:pPr lvl="1"/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100" dirty="0" smtClean="0"/>
          </a:p>
        </p:txBody>
      </p:sp>
      <p:pic>
        <p:nvPicPr>
          <p:cNvPr id="7" name="Picture 2" descr="D:\Downloads\raycaster_0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2383" y="81796"/>
            <a:ext cx="2151156" cy="127274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11182</TotalTime>
  <Words>534</Words>
  <Application>Microsoft Office PowerPoint</Application>
  <PresentationFormat>Předvádění na obrazovce (4:3)</PresentationFormat>
  <Paragraphs>133</Paragraphs>
  <Slides>13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Module</vt:lpstr>
      <vt:lpstr>Programming II</vt:lpstr>
      <vt:lpstr>Workshop 09 Outline</vt:lpstr>
      <vt:lpstr>Test 09 Test</vt:lpstr>
      <vt:lpstr>Task 09.1 (or Homework) Sierpinsky Triangle</vt:lpstr>
      <vt:lpstr>Task 09.1 (or Homework) Sierpinsky Triangle</vt:lpstr>
      <vt:lpstr>Task 09.2 (or Homework) Get ready…</vt:lpstr>
      <vt:lpstr>Task 09.2 (or Homework) 3D Engine!</vt:lpstr>
      <vt:lpstr>Task 09.2 (or Homework) 3D Engine!</vt:lpstr>
      <vt:lpstr>Task 09.2 (or Homework) 3D Engine!</vt:lpstr>
      <vt:lpstr>Task 09.2 (or Homework) 3D Engine!</vt:lpstr>
      <vt:lpstr>Task 09.2 (or Homework) 3D Engine</vt:lpstr>
      <vt:lpstr>Assignment 09.1 / 09.2 Send me an email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</dc:creator>
  <cp:lastModifiedBy>Jimmy</cp:lastModifiedBy>
  <cp:revision>437</cp:revision>
  <dcterms:created xsi:type="dcterms:W3CDTF">2010-03-09T16:35:26Z</dcterms:created>
  <dcterms:modified xsi:type="dcterms:W3CDTF">2015-04-20T13:21:12Z</dcterms:modified>
</cp:coreProperties>
</file>