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5" r:id="rId3"/>
    <p:sldId id="299" r:id="rId4"/>
    <p:sldId id="314" r:id="rId5"/>
    <p:sldId id="324" r:id="rId6"/>
    <p:sldId id="325" r:id="rId7"/>
    <p:sldId id="304" r:id="rId8"/>
    <p:sldId id="305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66" autoAdjust="0"/>
    <p:restoredTop sz="93678" autoAdjust="0"/>
  </p:normalViewPr>
  <p:slideViewPr>
    <p:cSldViewPr>
      <p:cViewPr>
        <p:scale>
          <a:sx n="100" d="100"/>
          <a:sy n="100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28.4.2015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rtemis.ms.mff.cuni.cz/gemrot/lectures/hwgr/2015/HWGR-2015-Workshop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gamut.cuni.cz/pogamut-devel/doku.php?id=hardware_for_computer_graphics_2014-15_summer_term" TargetMode="External"/><Relationship Id="rId7" Type="http://schemas.openxmlformats.org/officeDocument/2006/relationships/hyperlink" Target="http://www.openglsuperbible.com/previous-editions/" TargetMode="External"/><Relationship Id="rId2" Type="http://schemas.openxmlformats.org/officeDocument/2006/relationships/hyperlink" Target="http://cgg.mff.cuni.cz/~pepca/lectures/npgr019.current.cz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pengl.org/registry/doc/GLSLangSpec.3.30.6.pdf" TargetMode="External"/><Relationship Id="rId5" Type="http://schemas.openxmlformats.org/officeDocument/2006/relationships/hyperlink" Target="https://www.opengl.org/sdk/docs/man3/" TargetMode="External"/><Relationship Id="rId4" Type="http://schemas.openxmlformats.org/officeDocument/2006/relationships/hyperlink" Target="http://www.opengl-tutorial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gl-tutorial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rune.com/Support/Blog/tabid/719/EntryId/218/Shadow-Acne.aspx" TargetMode="External"/><Relationship Id="rId2" Type="http://schemas.openxmlformats.org/officeDocument/2006/relationships/hyperlink" Target="http://www.opengl-tutorial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amedev.c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 for Computer Graphics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OpenGL 3.3 Unleashed!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28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April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5 – OpenGL 3.3 Tutorial – Part 5</a:t>
            </a:r>
            <a:endParaRPr lang="en-GB" sz="3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5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Workshop</a:t>
            </a:r>
            <a:r>
              <a:rPr lang="cs-CZ" sz="3200" dirty="0" smtClean="0"/>
              <a:t> </a:t>
            </a:r>
            <a:r>
              <a:rPr lang="cs-CZ" sz="3200" dirty="0" err="1" smtClean="0"/>
              <a:t>Terms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i="1" dirty="0" smtClean="0"/>
              <a:t>Resources </a:t>
            </a:r>
            <a:r>
              <a:rPr lang="en-US" sz="2400" i="1" dirty="0" smtClean="0"/>
              <a:t>(</a:t>
            </a:r>
            <a:r>
              <a:rPr lang="en-US" sz="2400" i="1" smtClean="0"/>
              <a:t>permanent slide)</a:t>
            </a:r>
            <a:endParaRPr lang="cs-CZ" sz="3200" i="1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Assignments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35516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Terms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Score-based Grading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2844" y="6432494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the full version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!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4" y="1700808"/>
          <a:ext cx="7416823" cy="4464499"/>
        </p:xfrm>
        <a:graphic>
          <a:graphicData uri="http://schemas.openxmlformats.org/drawingml/2006/table">
            <a:tbl>
              <a:tblPr/>
              <a:tblGrid>
                <a:gridCol w="1209941"/>
                <a:gridCol w="1245527"/>
                <a:gridCol w="1304839"/>
                <a:gridCol w="1304839"/>
                <a:gridCol w="948974"/>
                <a:gridCol w="948974"/>
                <a:gridCol w="453729"/>
              </a:tblGrid>
              <a:tr h="3959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Workshop Number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Tuesdays [C.ODD]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Topic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Assignment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Scoring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Bonus deadline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In-time bonus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13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OpenGL 3.3 Tutorial 1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Sierpinsky Triangle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Animated S. Triangle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Cube Madness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OpenGL 3.3 Tutorial 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Camera Rotation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 Shading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Light Adjustments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Model Animation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24.3.2015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OpenGL 3.3 Tutorial 3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Textured Cube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VBO Indexing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OpenGL 3.3 Tutorial 4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 Mapping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Render To Texture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28.4.2015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OpenGL 3.3 Tutorial 5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Shadow Maps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11.5.2015 23:59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19.5.2015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719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workshops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7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 Practice Score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700" marR="6700" marT="6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00" marR="6700" marT="6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35516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Permanent Slide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18864" y="1772816"/>
            <a:ext cx="8229600" cy="4896543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Lectures web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>
                <a:hlinkClick r:id="rId2"/>
              </a:rPr>
              <a:t>http://cgg.mff.cuni.cz/~pepca/lectures/npgr019.current.cz.php</a:t>
            </a:r>
            <a:endParaRPr lang="en-US" sz="3000" dirty="0" smtClean="0"/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lang="en-US" sz="30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/>
              <a:t>Workshops web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>
                <a:hlinkClick r:id="rId3"/>
              </a:rPr>
              <a:t>http://pogamut.cuni.cz/pogamut-devel/doku.php?id=hardware_for_computer_graphics_2014-15_summer_term</a:t>
            </a:r>
            <a:endParaRPr lang="en-US" sz="30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0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OpenGL 3.3 Tutorials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>
                <a:hlinkClick r:id="rId4"/>
              </a:rPr>
              <a:t>http://www.opengl-tutorial.org/</a:t>
            </a:r>
            <a:endParaRPr lang="en-US" sz="30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0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/>
              <a:t>OpenGL 3.3 Reference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>
                <a:hlinkClick r:id="rId5"/>
              </a:rPr>
              <a:t>https://www.opengl.org/sdk/docs/man3/</a:t>
            </a:r>
            <a:endParaRPr lang="en-US" sz="30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0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/>
              <a:t>GLSL 3.3 Specification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>
                <a:hlinkClick r:id="rId6"/>
              </a:rPr>
              <a:t>https://www.opengl.org/registry/doc/GLSLangSpec.3.30.6.pdf</a:t>
            </a:r>
            <a:endParaRPr lang="en-US" sz="30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0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/>
              <a:t>OpenGL </a:t>
            </a:r>
            <a:r>
              <a:rPr lang="en-US" sz="3000" dirty="0" err="1" smtClean="0"/>
              <a:t>Superbible</a:t>
            </a:r>
            <a:r>
              <a:rPr lang="en-US" sz="3000" dirty="0" smtClean="0"/>
              <a:t> Book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/>
              <a:t>http://www.openglsuperbible.com/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000" dirty="0" smtClean="0"/>
              <a:t> </a:t>
            </a:r>
            <a:r>
              <a:rPr lang="en-US" sz="3000" dirty="0" smtClean="0">
                <a:hlinkClick r:id="rId7"/>
              </a:rPr>
              <a:t>http://www.openglsuperbible.com/previous-editions/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05.1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Spot Light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Follow the tutorial 16</a:t>
            </a:r>
          </a:p>
          <a:p>
            <a:pPr marL="925830" lvl="1" indent="-514350"/>
            <a:r>
              <a:rPr lang="en-US" dirty="0" smtClean="0">
                <a:hlinkClick r:id="rId2"/>
              </a:rPr>
              <a:t>http://www.opengl-tutorial.org/</a:t>
            </a:r>
            <a:endParaRPr lang="en-US" dirty="0" smtClean="0"/>
          </a:p>
          <a:p>
            <a:pPr marL="925830" lvl="1" indent="-514350"/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Use Tutorial 16 code as your base and:</a:t>
            </a:r>
          </a:p>
          <a:p>
            <a:pPr marL="925830" lvl="1" indent="-514350"/>
            <a:r>
              <a:rPr lang="en-US" dirty="0" smtClean="0"/>
              <a:t>Work with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tutorial_16_simple</a:t>
            </a:r>
            <a:r>
              <a:rPr lang="en-US" dirty="0" smtClean="0"/>
              <a:t> project</a:t>
            </a:r>
          </a:p>
          <a:p>
            <a:pPr marL="925830" lvl="1" indent="-514350"/>
            <a:r>
              <a:rPr lang="en-US" dirty="0" smtClean="0"/>
              <a:t>Provide a way to change the direction of “</a:t>
            </a:r>
            <a:r>
              <a:rPr lang="en-US" dirty="0" err="1" smtClean="0"/>
              <a:t>omni</a:t>
            </a:r>
            <a:r>
              <a:rPr lang="en-US" dirty="0" smtClean="0"/>
              <a:t> light”</a:t>
            </a:r>
          </a:p>
          <a:p>
            <a:pPr marL="1191006" lvl="2" indent="-514350"/>
            <a:r>
              <a:rPr lang="en-US" dirty="0" smtClean="0"/>
              <a:t>Render its shadow map texture into the picture</a:t>
            </a:r>
          </a:p>
          <a:p>
            <a:pPr marL="925830" lvl="1" indent="-514350"/>
            <a:r>
              <a:rPr lang="en-US" dirty="0" smtClean="0"/>
              <a:t>Add “spot” light + provide way to change its position and direction </a:t>
            </a:r>
          </a:p>
          <a:p>
            <a:pPr marL="1191006" lvl="2" indent="-514350"/>
            <a:r>
              <a:rPr lang="en-US" dirty="0" smtClean="0"/>
              <a:t>Render its shadow map texture into the picture</a:t>
            </a:r>
          </a:p>
          <a:p>
            <a:pPr marL="925830" lvl="1" indent="-514350"/>
            <a:r>
              <a:rPr lang="en-US" dirty="0" smtClean="0"/>
              <a:t>10 (+2) points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05.2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Shadow Acne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Follow the tutorial 16</a:t>
            </a:r>
          </a:p>
          <a:p>
            <a:pPr marL="925830" lvl="1" indent="-514350"/>
            <a:r>
              <a:rPr lang="en-US" dirty="0" smtClean="0">
                <a:hlinkClick r:id="rId2"/>
              </a:rPr>
              <a:t>http://www.opengl-tutorial.org/</a:t>
            </a:r>
            <a:endParaRPr lang="en-US" dirty="0" smtClean="0"/>
          </a:p>
          <a:p>
            <a:pPr marL="925830" lvl="1" indent="-514350"/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Use Assignment 05.1 code as your base and:</a:t>
            </a:r>
          </a:p>
          <a:p>
            <a:pPr marL="925830" lvl="1" indent="-514350"/>
            <a:r>
              <a:rPr lang="en-US" dirty="0" smtClean="0"/>
              <a:t>Implement various methods to fight Shadow Acne</a:t>
            </a:r>
          </a:p>
          <a:p>
            <a:pPr marL="1191006" lvl="2" indent="-514350"/>
            <a:r>
              <a:rPr lang="en-US" dirty="0" smtClean="0">
                <a:hlinkClick r:id="rId3"/>
              </a:rPr>
              <a:t>http://www.digitalrune.com/Support/Blog/tabid/719/EntryId/218/Shadow-Acne.aspx</a:t>
            </a:r>
            <a:endParaRPr lang="en-US" dirty="0" smtClean="0"/>
          </a:p>
          <a:p>
            <a:pPr marL="925830" lvl="1" indent="-514350"/>
            <a:r>
              <a:rPr lang="en-US" dirty="0" smtClean="0"/>
              <a:t>Depth Bias, Slope-Scaled Depth Bias, Normal Offset, View Direction Offset</a:t>
            </a:r>
          </a:p>
          <a:p>
            <a:pPr marL="925830" lvl="1" indent="-514350"/>
            <a:r>
              <a:rPr lang="en-US" dirty="0" smtClean="0"/>
              <a:t>Provide a way to control these during runtime</a:t>
            </a:r>
          </a:p>
          <a:p>
            <a:pPr marL="925830" lvl="1" indent="-514350"/>
            <a:r>
              <a:rPr lang="en-US" dirty="0" smtClean="0"/>
              <a:t>10 (+2) points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Assignment </a:t>
            </a:r>
            <a:r>
              <a:rPr lang="en-US" smtClean="0"/>
              <a:t>05.x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400" b="1" dirty="0" smtClean="0">
                <a:latin typeface="+mj-lt"/>
                <a:cs typeface="Courier New" pitchFamily="49" charset="0"/>
                <a:hlinkClick r:id="rId2"/>
              </a:rPr>
              <a:t>gemrot@gamedev.cuni.cz</a:t>
            </a:r>
            <a:endParaRPr lang="en-US" sz="24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4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HWGR – 2015 – Assignment 05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4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cs-CZ" sz="2400" dirty="0" err="1" smtClean="0">
                <a:latin typeface="+mj-lt"/>
                <a:cs typeface="Courier New" pitchFamily="49" charset="0"/>
              </a:rPr>
              <a:t>Content</a:t>
            </a:r>
            <a:r>
              <a:rPr lang="cs-CZ" sz="2400" dirty="0" smtClean="0">
                <a:latin typeface="+mj-lt"/>
                <a:cs typeface="Courier New" pitchFamily="49" charset="0"/>
              </a:rPr>
              <a:t>: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800" b="1" dirty="0" smtClean="0">
                <a:latin typeface="+mj-lt"/>
                <a:cs typeface="Courier New" pitchFamily="49" charset="0"/>
              </a:rPr>
              <a:t>Assignment code (zipped tutorial project folder)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800" b="1" dirty="0" smtClean="0">
                <a:latin typeface="+mj-lt"/>
                <a:cs typeface="Courier New" pitchFamily="49" charset="0"/>
              </a:rPr>
              <a:t>Screenshot(s)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800" i="1" dirty="0" smtClean="0">
                <a:cs typeface="Courier New" pitchFamily="49" charset="0"/>
              </a:rPr>
              <a:t>If you have trouble sending zip with “executable”, just rename x.zip into x.zi_ ;-) to fool the almighty Google</a:t>
            </a:r>
            <a:endParaRPr lang="en-US" sz="1800" b="1" dirty="0" smtClean="0">
              <a:latin typeface="+mj-lt"/>
              <a:cs typeface="Courier New" pitchFamily="49" charset="0"/>
            </a:endParaRPr>
          </a:p>
          <a:p>
            <a:pPr marL="925830" lvl="1" indent="-514350">
              <a:buNone/>
            </a:pPr>
            <a:endParaRPr lang="en-US" sz="18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Courier New" pitchFamily="49" charset="0"/>
              </a:rPr>
              <a:t>Award: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800" b="1" dirty="0" smtClean="0">
                <a:latin typeface="+mj-lt"/>
                <a:cs typeface="Courier New" pitchFamily="49" charset="0"/>
              </a:rPr>
              <a:t>Up to 10 (+ 2) points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Use correct email subject or face -2 penalty per mail!</a:t>
            </a:r>
            <a:endParaRPr lang="en-US" sz="1600" dirty="0" smtClean="0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Sadly, I’m far from OpenGL-experienced</a:t>
            </a:r>
            <a:r>
              <a:rPr lang="en-US" sz="3000" dirty="0" smtClean="0"/>
              <a:t>-guy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But I will try to help you with any serious problem you might encounter during the workshops so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gemrot@gamedev.cuni.cz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9418</TotalTime>
  <Words>457</Words>
  <Application>Microsoft Office PowerPoint</Application>
  <PresentationFormat>Předvádění na obrazovce (4:3)</PresentationFormat>
  <Paragraphs>193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Module</vt:lpstr>
      <vt:lpstr>HW for Computer Graphics</vt:lpstr>
      <vt:lpstr>Workshop 5 Outline</vt:lpstr>
      <vt:lpstr>Workshop Terms Score-based Grading</vt:lpstr>
      <vt:lpstr>Resources Permanent Slide</vt:lpstr>
      <vt:lpstr>Assignment 05.1 Spot Light</vt:lpstr>
      <vt:lpstr>Assignment 05.2 Shadow Acne</vt:lpstr>
      <vt:lpstr>Assignment 05.x Send me an email!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Jimmy</cp:lastModifiedBy>
  <cp:revision>261</cp:revision>
  <dcterms:created xsi:type="dcterms:W3CDTF">2010-03-09T16:35:26Z</dcterms:created>
  <dcterms:modified xsi:type="dcterms:W3CDTF">2015-04-28T09:19:50Z</dcterms:modified>
</cp:coreProperties>
</file>